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4630400" cy="8229600"/>
  <p:notesSz cx="8229600" cy="14630400"/>
  <p:embeddedFontLst>
    <p:embeddedFont>
      <p:font typeface="Barlow"/>
      <p:regular r:id="rId26"/>
    </p:embeddedFont>
    <p:embeddedFont>
      <p:font typeface="Barlow"/>
      <p:regular r:id="rId27"/>
    </p:embeddedFont>
    <p:embeddedFont>
      <p:font typeface="Barlow"/>
      <p:regular r:id="rId28"/>
    </p:embeddedFont>
    <p:embeddedFont>
      <p:font typeface="Barlow"/>
      <p:regular r:id="rId29"/>
    </p:embeddedFont>
    <p:embeddedFont>
      <p:font typeface="Montserrat"/>
      <p:regular r:id="rId30"/>
    </p:embeddedFont>
    <p:embeddedFont>
      <p:font typeface="Montserrat"/>
      <p:regular r:id="rId31"/>
    </p:embeddedFont>
    <p:embeddedFont>
      <p:font typeface="Montserrat"/>
      <p:regular r:id="rId32"/>
    </p:embeddedFont>
    <p:embeddedFont>
      <p:font typeface="Montserrat"/>
      <p:regular r:id="rId3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26" Type="http://schemas.openxmlformats.org/officeDocument/2006/relationships/font" Target="fonts/font1.fntdata"/><Relationship Id="rId27" Type="http://schemas.openxmlformats.org/officeDocument/2006/relationships/font" Target="fonts/font2.fntdata"/><Relationship Id="rId28" Type="http://schemas.openxmlformats.org/officeDocument/2006/relationships/font" Target="fonts/font3.fntdata"/><Relationship Id="rId29" Type="http://schemas.openxmlformats.org/officeDocument/2006/relationships/font" Target="fonts/font4.fntdata"/><Relationship Id="rId30" Type="http://schemas.openxmlformats.org/officeDocument/2006/relationships/font" Target="fonts/font5.fntdata"/><Relationship Id="rId31" Type="http://schemas.openxmlformats.org/officeDocument/2006/relationships/font" Target="fonts/font6.fntdata"/><Relationship Id="rId32" Type="http://schemas.openxmlformats.org/officeDocument/2006/relationships/font" Target="fonts/font7.fntdata"/><Relationship Id="rId33"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017-1.png>
</file>

<file path=ppt/media/image-1018-1.png>
</file>

<file path=ppt/media/image-1019-1.png>
</file>

<file path=ppt/media/image-1020-1.png>
</file>

<file path=ppt/media/image-11-1.png>
</file>

<file path=ppt/media/image-12-1.png>
</file>

<file path=ppt/media/image-12-2.png>
</file>

<file path=ppt/media/image-13-1.png>
</file>

<file path=ppt/media/image-13-2.png>
</file>

<file path=ppt/media/image-14-1.png>
</file>

<file path=ppt/media/image-15-1.png>
</file>

<file path=ppt/media/image-16-1.png>
</file>

<file path=ppt/media/image-16-2.png>
</file>

<file path=ppt/media/image-16-3.png>
</file>

<file path=ppt/media/image-16-4.png>
</file>

<file path=ppt/media/image-16-5.png>
</file>

<file path=ppt/media/image-18-1.png>
</file>

<file path=ppt/media/image-18-2.png>
</file>

<file path=ppt/media/image-18-3.png>
</file>

<file path=ppt/media/image-18-4.png>
</file>

<file path=ppt/media/image-19-1.png>
</file>

<file path=ppt/media/image-19-2.png>
</file>

<file path=ppt/media/image-19-3.png>
</file>

<file path=ppt/media/image-19-4.png>
</file>

<file path=ppt/media/image-3-1.png>
</file>

<file path=ppt/media/image-4-1.png>
</file>

<file path=ppt/media/image-5-1.png>
</file>

<file path=ppt/media/image-6-1.png>
</file>

<file path=ppt/media/image-7-1.png>
</file>

<file path=ppt/media/image-7-2.png>
</file>

<file path=ppt/media/image-7-3.png>
</file>

<file path=ppt/media/image-7-4.png>
</file>

<file path=ppt/media/image-7-5.png>
</file>

<file path=ppt/media/image-8-1.png>
</file>

<file path=ppt/media/image-8-2.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1010-1.png"/><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1011-1.png"/><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1012-1.png"/><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1013-1.png"/><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image" Target="../media/image-1014-1.png"/><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1015-1.png"/><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image" Target="../media/image-1016-1.png"/><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image" Target="../media/image-1017-1.png"/><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image" Target="../media/image-1018-1.png"/><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image" Target="../media/image-1019-1.png"/><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002-1.png"/><Relationship Id="rId2"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image" Target="../media/image-1020-1.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1003-1.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1004-1.pn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1005-1.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1006-1.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1007-1.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008-1.pn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009-1.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6FF"/>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4FBFF"/>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6F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4FB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3.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slideLayout" Target="../slideLayouts/slideLayout14.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image" Target="../media/image-16-3.png"/><Relationship Id="rId4" Type="http://schemas.openxmlformats.org/officeDocument/2006/relationships/image" Target="../media/image-16-4.png"/><Relationship Id="rId5" Type="http://schemas.openxmlformats.org/officeDocument/2006/relationships/image" Target="../media/image-16-5.png"/><Relationship Id="rId6" Type="http://schemas.openxmlformats.org/officeDocument/2006/relationships/slideLayout" Target="../slideLayouts/slideLayout17.xml"/><Relationship Id="rId7"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image" Target="../media/image-18-2.png"/><Relationship Id="rId3" Type="http://schemas.openxmlformats.org/officeDocument/2006/relationships/image" Target="../media/image-18-3.png"/><Relationship Id="rId4" Type="http://schemas.openxmlformats.org/officeDocument/2006/relationships/image" Target="../media/image-18-4.png"/><Relationship Id="rId5" Type="http://schemas.openxmlformats.org/officeDocument/2006/relationships/slideLayout" Target="../slideLayouts/slideLayout19.xml"/><Relationship Id="rId6"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5" Type="http://schemas.openxmlformats.org/officeDocument/2006/relationships/hyperlink" Target="https://visualgo.net" TargetMode="External"/><Relationship Id="rId1" Type="http://schemas.openxmlformats.org/officeDocument/2006/relationships/image" Target="../media/image-19-1.png"/><Relationship Id="rId2" Type="http://schemas.openxmlformats.org/officeDocument/2006/relationships/image" Target="../media/image-19-2.png"/><Relationship Id="rId3" Type="http://schemas.openxmlformats.org/officeDocument/2006/relationships/image" Target="../media/image-19-3.png"/><Relationship Id="rId4" Type="http://schemas.openxmlformats.org/officeDocument/2006/relationships/image" Target="../media/image-19-4.png"/><Relationship Id="rId6" Type="http://schemas.openxmlformats.org/officeDocument/2006/relationships/slideLayout" Target="../slideLayouts/slideLayout20.xml"/><Relationship Id="rId7"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44709" y="1763554"/>
            <a:ext cx="7627382" cy="1247061"/>
          </a:xfrm>
          <a:prstGeom prst="rect">
            <a:avLst/>
          </a:prstGeom>
          <a:noFill/>
          <a:ln/>
        </p:spPr>
        <p:txBody>
          <a:bodyPr wrap="square" lIns="0" tIns="0" rIns="0" bIns="0" rtlCol="0" anchor="t"/>
          <a:lstStyle/>
          <a:p>
            <a:pPr algn="l" indent="0" marL="0">
              <a:lnSpc>
                <a:spcPts val="4900"/>
              </a:lnSpc>
              <a:buNone/>
            </a:pPr>
            <a:r>
              <a:rPr lang="en-US" sz="3900" b="1" dirty="0">
                <a:solidFill>
                  <a:srgbClr val="2E3C4E"/>
                </a:solidFill>
                <a:latin typeface="Barlow Bold" pitchFamily="34" charset="0"/>
                <a:ea typeface="Barlow Bold" pitchFamily="34" charset="-122"/>
                <a:cs typeface="Barlow Bold" pitchFamily="34" charset="-120"/>
              </a:rPr>
              <a:t>Trabajo Práctico 2 – Algoritmos de Búsqueda</a:t>
            </a:r>
            <a:endParaRPr lang="en-US" sz="3900" dirty="0"/>
          </a:p>
        </p:txBody>
      </p:sp>
      <p:sp>
        <p:nvSpPr>
          <p:cNvPr id="4" name="Text 1"/>
          <p:cNvSpPr/>
          <p:nvPr/>
        </p:nvSpPr>
        <p:spPr>
          <a:xfrm>
            <a:off x="6244709" y="3294936"/>
            <a:ext cx="5132070" cy="498872"/>
          </a:xfrm>
          <a:prstGeom prst="rect">
            <a:avLst/>
          </a:prstGeom>
          <a:noFill/>
          <a:ln/>
        </p:spPr>
        <p:txBody>
          <a:bodyPr wrap="none" lIns="0" tIns="0" rIns="0" bIns="0" rtlCol="0" anchor="t"/>
          <a:lstStyle/>
          <a:p>
            <a:pPr algn="l" indent="0" marL="0">
              <a:lnSpc>
                <a:spcPts val="3900"/>
              </a:lnSpc>
              <a:buNone/>
            </a:pPr>
            <a:r>
              <a:rPr lang="en-US" sz="3100" b="1" dirty="0">
                <a:solidFill>
                  <a:srgbClr val="2E3C4E"/>
                </a:solidFill>
                <a:latin typeface="Barlow Bold" pitchFamily="34" charset="0"/>
                <a:ea typeface="Barlow Bold" pitchFamily="34" charset="-122"/>
                <a:cs typeface="Barlow Bold" pitchFamily="34" charset="-120"/>
              </a:rPr>
              <a:t>Inteligencia Artificial I – 2025</a:t>
            </a:r>
            <a:endParaRPr lang="en-US" sz="3100" dirty="0"/>
          </a:p>
        </p:txBody>
      </p:sp>
      <p:sp>
        <p:nvSpPr>
          <p:cNvPr id="5" name="Text 2"/>
          <p:cNvSpPr/>
          <p:nvPr/>
        </p:nvSpPr>
        <p:spPr>
          <a:xfrm>
            <a:off x="6244709" y="4078129"/>
            <a:ext cx="5148143" cy="374094"/>
          </a:xfrm>
          <a:prstGeom prst="rect">
            <a:avLst/>
          </a:prstGeom>
          <a:noFill/>
          <a:ln/>
        </p:spPr>
        <p:txBody>
          <a:bodyPr wrap="none" lIns="0" tIns="0" rIns="0" bIns="0" rtlCol="0" anchor="t"/>
          <a:lstStyle/>
          <a:p>
            <a:pPr algn="l" indent="0" marL="0">
              <a:lnSpc>
                <a:spcPts val="2900"/>
              </a:lnSpc>
              <a:buNone/>
            </a:pPr>
            <a:r>
              <a:rPr lang="en-US" sz="2350" b="1" dirty="0">
                <a:solidFill>
                  <a:srgbClr val="2E3C4E"/>
                </a:solidFill>
                <a:latin typeface="Barlow Bold" pitchFamily="34" charset="0"/>
                <a:ea typeface="Barlow Bold" pitchFamily="34" charset="-122"/>
                <a:cs typeface="Barlow Bold" pitchFamily="34" charset="-120"/>
              </a:rPr>
              <a:t>Presentación Académica con Ejemplos</a:t>
            </a:r>
            <a:endParaRPr lang="en-US" sz="2350" dirty="0"/>
          </a:p>
        </p:txBody>
      </p:sp>
      <p:sp>
        <p:nvSpPr>
          <p:cNvPr id="6" name="Text 3"/>
          <p:cNvSpPr/>
          <p:nvPr/>
        </p:nvSpPr>
        <p:spPr>
          <a:xfrm>
            <a:off x="6244709" y="4736544"/>
            <a:ext cx="7627382" cy="1213009"/>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Esta presentación aborda los fundamentos de los algoritmos de búsqueda en Inteligencia Artificial, explorando tanto estrategias informadas como no informadas, con ejemplos prácticos y visualizaciones que facilitarán vuestra comprensión.</a:t>
            </a:r>
            <a:endParaRPr lang="en-US" sz="1450" dirty="0"/>
          </a:p>
        </p:txBody>
      </p:sp>
      <p:sp>
        <p:nvSpPr>
          <p:cNvPr id="7" name="Text 4"/>
          <p:cNvSpPr/>
          <p:nvPr/>
        </p:nvSpPr>
        <p:spPr>
          <a:xfrm>
            <a:off x="6244709" y="6162794"/>
            <a:ext cx="7627382" cy="303252"/>
          </a:xfrm>
          <a:prstGeom prst="rect">
            <a:avLst/>
          </a:prstGeom>
          <a:noFill/>
          <a:ln/>
        </p:spPr>
        <p:txBody>
          <a:bodyPr wrap="non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Participantes: Franco Dujanoff, Eduardo Salinas, Ana Alarcón, Máximo Tomazzeli.</a:t>
            </a:r>
            <a:endParaRPr lang="en-US" sz="14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58309" y="594241"/>
            <a:ext cx="5778818" cy="498872"/>
          </a:xfrm>
          <a:prstGeom prst="rect">
            <a:avLst/>
          </a:prstGeom>
          <a:noFill/>
          <a:ln/>
        </p:spPr>
        <p:txBody>
          <a:bodyPr wrap="none" lIns="0" tIns="0" rIns="0" bIns="0" rtlCol="0" anchor="t"/>
          <a:lstStyle/>
          <a:p>
            <a:pPr algn="l" indent="0" marL="0">
              <a:lnSpc>
                <a:spcPts val="3900"/>
              </a:lnSpc>
              <a:buNone/>
            </a:pPr>
            <a:r>
              <a:rPr lang="en-US" sz="3100" b="1" dirty="0">
                <a:solidFill>
                  <a:srgbClr val="2E3C4E"/>
                </a:solidFill>
                <a:latin typeface="Barlow Bold" pitchFamily="34" charset="0"/>
                <a:ea typeface="Barlow Bold" pitchFamily="34" charset="-122"/>
                <a:cs typeface="Barlow Bold" pitchFamily="34" charset="-120"/>
              </a:rPr>
              <a:t>Ejercicio práctico – Tablero I → F</a:t>
            </a:r>
            <a:endParaRPr lang="en-US" sz="3100" dirty="0"/>
          </a:p>
        </p:txBody>
      </p:sp>
      <p:sp>
        <p:nvSpPr>
          <p:cNvPr id="3" name="Text 1"/>
          <p:cNvSpPr/>
          <p:nvPr/>
        </p:nvSpPr>
        <p:spPr>
          <a:xfrm>
            <a:off x="758309" y="1472089"/>
            <a:ext cx="2977396" cy="299204"/>
          </a:xfrm>
          <a:prstGeom prst="rect">
            <a:avLst/>
          </a:prstGeom>
          <a:noFill/>
          <a:ln/>
        </p:spPr>
        <p:txBody>
          <a:bodyPr wrap="none" lIns="0" tIns="0" rIns="0" bIns="0" rtlCol="0" anchor="t"/>
          <a:lstStyle/>
          <a:p>
            <a:pPr algn="l" indent="0" marL="0">
              <a:lnSpc>
                <a:spcPts val="2350"/>
              </a:lnSpc>
              <a:buNone/>
            </a:pPr>
            <a:r>
              <a:rPr lang="en-US" sz="1850" b="1" dirty="0">
                <a:solidFill>
                  <a:srgbClr val="2E3C4E"/>
                </a:solidFill>
                <a:latin typeface="Barlow Bold" pitchFamily="34" charset="0"/>
                <a:ea typeface="Barlow Bold" pitchFamily="34" charset="-122"/>
                <a:cs typeface="Barlow Bold" pitchFamily="34" charset="-120"/>
              </a:rPr>
              <a:t>Planteamiento del problema</a:t>
            </a:r>
            <a:endParaRPr lang="en-US" sz="1850" dirty="0"/>
          </a:p>
        </p:txBody>
      </p:sp>
      <p:sp>
        <p:nvSpPr>
          <p:cNvPr id="4" name="Text 2"/>
          <p:cNvSpPr/>
          <p:nvPr/>
        </p:nvSpPr>
        <p:spPr>
          <a:xfrm>
            <a:off x="758309" y="1922859"/>
            <a:ext cx="6371868" cy="485299"/>
          </a:xfrm>
          <a:prstGeom prst="rect">
            <a:avLst/>
          </a:prstGeom>
          <a:noFill/>
          <a:ln/>
        </p:spPr>
        <p:txBody>
          <a:bodyPr wrap="square" lIns="0" tIns="0" rIns="0" bIns="0" rtlCol="0" anchor="t"/>
          <a:lstStyle/>
          <a:p>
            <a:pPr algn="l" indent="0" marL="0">
              <a:lnSpc>
                <a:spcPts val="1900"/>
              </a:lnSpc>
              <a:buNone/>
            </a:pPr>
            <a:r>
              <a:rPr lang="en-US" sz="1150" dirty="0">
                <a:solidFill>
                  <a:srgbClr val="384653"/>
                </a:solidFill>
                <a:latin typeface="Montserrat" pitchFamily="34" charset="0"/>
                <a:ea typeface="Montserrat" pitchFamily="34" charset="-122"/>
                <a:cs typeface="Montserrat" pitchFamily="34" charset="-120"/>
              </a:rPr>
              <a:t>El agente debe encontrar un camino desde la posición inicial (I) hasta la posición final (F) en un tablero.</a:t>
            </a:r>
            <a:endParaRPr lang="en-US" sz="1150" dirty="0"/>
          </a:p>
        </p:txBody>
      </p:sp>
      <p:sp>
        <p:nvSpPr>
          <p:cNvPr id="5" name="Text 3"/>
          <p:cNvSpPr/>
          <p:nvPr/>
        </p:nvSpPr>
        <p:spPr>
          <a:xfrm>
            <a:off x="758309" y="2559725"/>
            <a:ext cx="1995487" cy="249436"/>
          </a:xfrm>
          <a:prstGeom prst="rect">
            <a:avLst/>
          </a:prstGeom>
          <a:noFill/>
          <a:ln/>
        </p:spPr>
        <p:txBody>
          <a:bodyPr wrap="none" lIns="0" tIns="0" rIns="0" bIns="0" rtlCol="0" anchor="t"/>
          <a:lstStyle/>
          <a:p>
            <a:pPr algn="l" indent="0" marL="0">
              <a:lnSpc>
                <a:spcPts val="1950"/>
              </a:lnSpc>
              <a:buNone/>
            </a:pPr>
            <a:r>
              <a:rPr lang="en-US" sz="1550" b="1" dirty="0">
                <a:solidFill>
                  <a:srgbClr val="2E3C4E"/>
                </a:solidFill>
                <a:latin typeface="Barlow Bold" pitchFamily="34" charset="0"/>
                <a:ea typeface="Barlow Bold" pitchFamily="34" charset="-122"/>
                <a:cs typeface="Barlow Bold" pitchFamily="34" charset="-120"/>
              </a:rPr>
              <a:t>Reglas:</a:t>
            </a:r>
            <a:endParaRPr lang="en-US" sz="1550" dirty="0"/>
          </a:p>
        </p:txBody>
      </p:sp>
      <p:sp>
        <p:nvSpPr>
          <p:cNvPr id="6" name="Text 4"/>
          <p:cNvSpPr/>
          <p:nvPr/>
        </p:nvSpPr>
        <p:spPr>
          <a:xfrm>
            <a:off x="758309" y="2960727"/>
            <a:ext cx="6371868" cy="242649"/>
          </a:xfrm>
          <a:prstGeom prst="rect">
            <a:avLst/>
          </a:prstGeom>
          <a:noFill/>
          <a:ln/>
        </p:spPr>
        <p:txBody>
          <a:bodyPr wrap="none" lIns="0" tIns="0" rIns="0" bIns="0" rtlCol="0" anchor="t"/>
          <a:lstStyle/>
          <a:p>
            <a:pPr algn="l" marL="342900" indent="-342900">
              <a:lnSpc>
                <a:spcPts val="1900"/>
              </a:lnSpc>
              <a:buSzPct val="100000"/>
              <a:buChar char="•"/>
            </a:pPr>
            <a:r>
              <a:rPr lang="en-US" sz="1150" dirty="0">
                <a:solidFill>
                  <a:srgbClr val="384653"/>
                </a:solidFill>
                <a:latin typeface="Montserrat" pitchFamily="34" charset="0"/>
                <a:ea typeface="Montserrat" pitchFamily="34" charset="-122"/>
                <a:cs typeface="Montserrat" pitchFamily="34" charset="-120"/>
              </a:rPr>
              <a:t>No puede atravesar paredes (casillas negras)</a:t>
            </a:r>
            <a:endParaRPr lang="en-US" sz="1150" dirty="0"/>
          </a:p>
        </p:txBody>
      </p:sp>
      <p:sp>
        <p:nvSpPr>
          <p:cNvPr id="7" name="Text 5"/>
          <p:cNvSpPr/>
          <p:nvPr/>
        </p:nvSpPr>
        <p:spPr>
          <a:xfrm>
            <a:off x="758309" y="3256359"/>
            <a:ext cx="6371868" cy="242649"/>
          </a:xfrm>
          <a:prstGeom prst="rect">
            <a:avLst/>
          </a:prstGeom>
          <a:noFill/>
          <a:ln/>
        </p:spPr>
        <p:txBody>
          <a:bodyPr wrap="none" lIns="0" tIns="0" rIns="0" bIns="0" rtlCol="0" anchor="t"/>
          <a:lstStyle/>
          <a:p>
            <a:pPr algn="l" marL="342900" indent="-342900">
              <a:lnSpc>
                <a:spcPts val="1900"/>
              </a:lnSpc>
              <a:buSzPct val="100000"/>
              <a:buChar char="•"/>
            </a:pPr>
            <a:r>
              <a:rPr lang="en-US" sz="1150" dirty="0">
                <a:solidFill>
                  <a:srgbClr val="384653"/>
                </a:solidFill>
                <a:latin typeface="Montserrat" pitchFamily="34" charset="0"/>
                <a:ea typeface="Montserrat" pitchFamily="34" charset="-122"/>
                <a:cs typeface="Montserrat" pitchFamily="34" charset="-120"/>
              </a:rPr>
              <a:t>Heurística: </a:t>
            </a:r>
            <a:pPr algn="l" indent="0" marL="0">
              <a:lnSpc>
                <a:spcPts val="1900"/>
              </a:lnSpc>
              <a:buNone/>
            </a:pPr>
            <a:r>
              <a:rPr lang="en-US" sz="1150" dirty="0">
                <a:solidFill>
                  <a:srgbClr val="2589C9"/>
                </a:solidFill>
                <a:latin typeface="Montserrat" pitchFamily="34" charset="0"/>
                <a:ea typeface="Montserrat" pitchFamily="34" charset="-122"/>
                <a:cs typeface="Montserrat" pitchFamily="34" charset="-120"/>
              </a:rPr>
              <a:t>distancia de Manhattan</a:t>
            </a:r>
            <a:endParaRPr lang="en-US" sz="1150" dirty="0"/>
          </a:p>
        </p:txBody>
      </p:sp>
      <p:sp>
        <p:nvSpPr>
          <p:cNvPr id="8" name="Text 6"/>
          <p:cNvSpPr/>
          <p:nvPr/>
        </p:nvSpPr>
        <p:spPr>
          <a:xfrm>
            <a:off x="758309" y="3551992"/>
            <a:ext cx="6371868" cy="242649"/>
          </a:xfrm>
          <a:prstGeom prst="rect">
            <a:avLst/>
          </a:prstGeom>
          <a:noFill/>
          <a:ln/>
        </p:spPr>
        <p:txBody>
          <a:bodyPr wrap="none" lIns="0" tIns="0" rIns="0" bIns="0" rtlCol="0" anchor="t"/>
          <a:lstStyle/>
          <a:p>
            <a:pPr algn="l" marL="342900" indent="-342900">
              <a:lnSpc>
                <a:spcPts val="1900"/>
              </a:lnSpc>
              <a:buSzPct val="100000"/>
              <a:buChar char="•"/>
            </a:pPr>
            <a:r>
              <a:rPr lang="en-US" sz="1150" dirty="0">
                <a:solidFill>
                  <a:srgbClr val="384653"/>
                </a:solidFill>
                <a:latin typeface="Montserrat" pitchFamily="34" charset="0"/>
                <a:ea typeface="Montserrat" pitchFamily="34" charset="-122"/>
                <a:cs typeface="Montserrat" pitchFamily="34" charset="-120"/>
              </a:rPr>
              <a:t>Costo de movimiento:</a:t>
            </a:r>
            <a:endParaRPr lang="en-US" sz="1150" dirty="0"/>
          </a:p>
        </p:txBody>
      </p:sp>
      <p:sp>
        <p:nvSpPr>
          <p:cNvPr id="9" name="Text 7"/>
          <p:cNvSpPr/>
          <p:nvPr/>
        </p:nvSpPr>
        <p:spPr>
          <a:xfrm>
            <a:off x="758309" y="3847624"/>
            <a:ext cx="6371868" cy="242649"/>
          </a:xfrm>
          <a:prstGeom prst="rect">
            <a:avLst/>
          </a:prstGeom>
          <a:noFill/>
          <a:ln/>
        </p:spPr>
        <p:txBody>
          <a:bodyPr wrap="none" lIns="0" tIns="0" rIns="0" bIns="0" rtlCol="0" anchor="t"/>
          <a:lstStyle/>
          <a:p>
            <a:pPr algn="l" lvl="1" marL="685800" indent="-342900">
              <a:lnSpc>
                <a:spcPts val="1900"/>
              </a:lnSpc>
              <a:buSzPct val="100000"/>
              <a:buChar char="•"/>
            </a:pPr>
            <a:r>
              <a:rPr lang="en-US" sz="1150" dirty="0">
                <a:solidFill>
                  <a:srgbClr val="384653"/>
                </a:solidFill>
                <a:latin typeface="Montserrat" pitchFamily="34" charset="0"/>
                <a:ea typeface="Montserrat" pitchFamily="34" charset="-122"/>
                <a:cs typeface="Montserrat" pitchFamily="34" charset="-120"/>
              </a:rPr>
              <a:t>Casillas normales: 1 unidad</a:t>
            </a:r>
            <a:endParaRPr lang="en-US" sz="1150" dirty="0"/>
          </a:p>
        </p:txBody>
      </p:sp>
      <p:sp>
        <p:nvSpPr>
          <p:cNvPr id="10" name="Text 8"/>
          <p:cNvSpPr/>
          <p:nvPr/>
        </p:nvSpPr>
        <p:spPr>
          <a:xfrm>
            <a:off x="758309" y="4143256"/>
            <a:ext cx="6371868" cy="242649"/>
          </a:xfrm>
          <a:prstGeom prst="rect">
            <a:avLst/>
          </a:prstGeom>
          <a:noFill/>
          <a:ln/>
        </p:spPr>
        <p:txBody>
          <a:bodyPr wrap="none" lIns="0" tIns="0" rIns="0" bIns="0" rtlCol="0" anchor="t"/>
          <a:lstStyle/>
          <a:p>
            <a:pPr algn="l" lvl="1" marL="685800" indent="-342900">
              <a:lnSpc>
                <a:spcPts val="1900"/>
              </a:lnSpc>
              <a:buSzPct val="100000"/>
              <a:buChar char="•"/>
            </a:pPr>
            <a:r>
              <a:rPr lang="en-US" sz="1150" dirty="0">
                <a:solidFill>
                  <a:srgbClr val="384653"/>
                </a:solidFill>
                <a:latin typeface="Montserrat" pitchFamily="34" charset="0"/>
                <a:ea typeface="Montserrat" pitchFamily="34" charset="-122"/>
                <a:cs typeface="Montserrat" pitchFamily="34" charset="-120"/>
              </a:rPr>
              <a:t>Casillas W: 30 unidades</a:t>
            </a:r>
            <a:endParaRPr lang="en-US" sz="1150" dirty="0"/>
          </a:p>
        </p:txBody>
      </p:sp>
      <p:sp>
        <p:nvSpPr>
          <p:cNvPr id="11" name="Text 9"/>
          <p:cNvSpPr/>
          <p:nvPr/>
        </p:nvSpPr>
        <p:spPr>
          <a:xfrm>
            <a:off x="758309" y="4438888"/>
            <a:ext cx="6371868" cy="242649"/>
          </a:xfrm>
          <a:prstGeom prst="rect">
            <a:avLst/>
          </a:prstGeom>
          <a:noFill/>
          <a:ln/>
        </p:spPr>
        <p:txBody>
          <a:bodyPr wrap="none" lIns="0" tIns="0" rIns="0" bIns="0" rtlCol="0" anchor="t"/>
          <a:lstStyle/>
          <a:p>
            <a:pPr algn="l" marL="342900" indent="-342900">
              <a:lnSpc>
                <a:spcPts val="1900"/>
              </a:lnSpc>
              <a:buSzPct val="100000"/>
              <a:buChar char="•"/>
            </a:pPr>
            <a:r>
              <a:rPr lang="en-US" sz="1150" dirty="0">
                <a:solidFill>
                  <a:srgbClr val="384653"/>
                </a:solidFill>
                <a:latin typeface="Montserrat" pitchFamily="34" charset="0"/>
                <a:ea typeface="Montserrat" pitchFamily="34" charset="-122"/>
                <a:cs typeface="Montserrat" pitchFamily="34" charset="-120"/>
              </a:rPr>
              <a:t>En caso de empate, elige casillas en orden alfabético</a:t>
            </a:r>
            <a:endParaRPr lang="en-US" sz="1150" dirty="0"/>
          </a:p>
        </p:txBody>
      </p:sp>
      <p:pic>
        <p:nvPicPr>
          <p:cNvPr id="12" name="Image 0" descr="preencoded.png">    </p:cNvPr>
          <p:cNvPicPr>
            <a:picLocks noChangeAspect="1"/>
          </p:cNvPicPr>
          <p:nvPr/>
        </p:nvPicPr>
        <p:blipFill>
          <a:blip r:embed="rId1"/>
          <a:stretch>
            <a:fillRect/>
          </a:stretch>
        </p:blipFill>
        <p:spPr>
          <a:xfrm>
            <a:off x="7507843" y="1491139"/>
            <a:ext cx="5860852" cy="5351740"/>
          </a:xfrm>
          <a:prstGeom prst="rect">
            <a:avLst/>
          </a:prstGeom>
        </p:spPr>
      </p:pic>
      <p:sp>
        <p:nvSpPr>
          <p:cNvPr id="13" name="Text 10"/>
          <p:cNvSpPr/>
          <p:nvPr/>
        </p:nvSpPr>
        <p:spPr>
          <a:xfrm>
            <a:off x="7507843" y="7013496"/>
            <a:ext cx="6371868" cy="485299"/>
          </a:xfrm>
          <a:prstGeom prst="rect">
            <a:avLst/>
          </a:prstGeom>
          <a:noFill/>
          <a:ln/>
        </p:spPr>
        <p:txBody>
          <a:bodyPr wrap="square" lIns="0" tIns="0" rIns="0" bIns="0" rtlCol="0" anchor="t"/>
          <a:lstStyle/>
          <a:p>
            <a:pPr algn="l" indent="0" marL="0">
              <a:lnSpc>
                <a:spcPts val="1900"/>
              </a:lnSpc>
              <a:buNone/>
            </a:pPr>
            <a:r>
              <a:rPr lang="en-US" sz="1150" dirty="0">
                <a:solidFill>
                  <a:srgbClr val="384653"/>
                </a:solidFill>
                <a:latin typeface="Montserrat" pitchFamily="34" charset="0"/>
                <a:ea typeface="Montserrat" pitchFamily="34" charset="-122"/>
                <a:cs typeface="Montserrat" pitchFamily="34" charset="-120"/>
              </a:rPr>
              <a:t>Este tablero servirá para comparar el comportamiento de diferentes algoritmos de búsqueda y comprobar las ventajas e inconvenientes de cada uno.</a:t>
            </a:r>
            <a:endParaRPr lang="en-US" sz="11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21519" y="496014"/>
            <a:ext cx="3783449" cy="385763"/>
          </a:xfrm>
          <a:prstGeom prst="rect">
            <a:avLst/>
          </a:prstGeom>
          <a:noFill/>
          <a:ln/>
        </p:spPr>
        <p:txBody>
          <a:bodyPr wrap="none" lIns="0" tIns="0" rIns="0" bIns="0" rtlCol="0" anchor="t"/>
          <a:lstStyle/>
          <a:p>
            <a:pPr algn="l" indent="0" marL="0">
              <a:lnSpc>
                <a:spcPts val="3000"/>
              </a:lnSpc>
              <a:buNone/>
            </a:pPr>
            <a:r>
              <a:rPr lang="en-US" sz="2400" b="1" dirty="0">
                <a:solidFill>
                  <a:srgbClr val="2E3C4E"/>
                </a:solidFill>
                <a:latin typeface="Barlow Bold" pitchFamily="34" charset="0"/>
                <a:ea typeface="Barlow Bold" pitchFamily="34" charset="-122"/>
                <a:cs typeface="Barlow Bold" pitchFamily="34" charset="-120"/>
              </a:rPr>
              <a:t>Estrategia DFS en el tablero</a:t>
            </a:r>
            <a:endParaRPr lang="en-US" sz="2400" dirty="0"/>
          </a:p>
        </p:txBody>
      </p:sp>
      <p:sp>
        <p:nvSpPr>
          <p:cNvPr id="3" name="Text 1"/>
          <p:cNvSpPr/>
          <p:nvPr/>
        </p:nvSpPr>
        <p:spPr>
          <a:xfrm>
            <a:off x="721519" y="1174790"/>
            <a:ext cx="2598301" cy="231338"/>
          </a:xfrm>
          <a:prstGeom prst="rect">
            <a:avLst/>
          </a:prstGeom>
          <a:noFill/>
          <a:ln/>
        </p:spPr>
        <p:txBody>
          <a:bodyPr wrap="none" lIns="0" tIns="0" rIns="0" bIns="0" rtlCol="0" anchor="t"/>
          <a:lstStyle/>
          <a:p>
            <a:pPr algn="l" indent="0" marL="0">
              <a:lnSpc>
                <a:spcPts val="1800"/>
              </a:lnSpc>
              <a:buNone/>
            </a:pPr>
            <a:r>
              <a:rPr lang="en-US" sz="1450" b="1" dirty="0">
                <a:solidFill>
                  <a:srgbClr val="75BAE6"/>
                </a:solidFill>
                <a:latin typeface="Barlow Bold" pitchFamily="34" charset="0"/>
                <a:ea typeface="Barlow Bold" pitchFamily="34" charset="-122"/>
                <a:cs typeface="Barlow Bold" pitchFamily="34" charset="-120"/>
              </a:rPr>
              <a:t>Búsqueda en Profundidad (DFS)</a:t>
            </a:r>
            <a:endParaRPr lang="en-US" sz="1450" dirty="0"/>
          </a:p>
        </p:txBody>
      </p:sp>
      <p:sp>
        <p:nvSpPr>
          <p:cNvPr id="4" name="Text 2"/>
          <p:cNvSpPr/>
          <p:nvPr/>
        </p:nvSpPr>
        <p:spPr>
          <a:xfrm>
            <a:off x="721519" y="1523286"/>
            <a:ext cx="5103257" cy="187643"/>
          </a:xfrm>
          <a:prstGeom prst="rect">
            <a:avLst/>
          </a:prstGeom>
          <a:noFill/>
          <a:ln/>
        </p:spPr>
        <p:txBody>
          <a:bodyPr wrap="none" lIns="0" tIns="0" rIns="0" bIns="0" rtlCol="0" anchor="t"/>
          <a:lstStyle/>
          <a:p>
            <a:pPr algn="l" indent="0" marL="0">
              <a:lnSpc>
                <a:spcPts val="1450"/>
              </a:lnSpc>
              <a:buNone/>
            </a:pPr>
            <a:r>
              <a:rPr lang="en-US" sz="900" dirty="0">
                <a:solidFill>
                  <a:srgbClr val="384653"/>
                </a:solidFill>
                <a:latin typeface="Montserrat" pitchFamily="34" charset="0"/>
                <a:ea typeface="Montserrat" pitchFamily="34" charset="-122"/>
                <a:cs typeface="Montserrat" pitchFamily="34" charset="-120"/>
              </a:rPr>
              <a:t>Al aplicar DFS en el tablero, observamos:</a:t>
            </a:r>
            <a:endParaRPr lang="en-US" sz="900" dirty="0"/>
          </a:p>
        </p:txBody>
      </p:sp>
      <p:sp>
        <p:nvSpPr>
          <p:cNvPr id="5" name="Text 3"/>
          <p:cNvSpPr/>
          <p:nvPr/>
        </p:nvSpPr>
        <p:spPr>
          <a:xfrm>
            <a:off x="721519" y="1816418"/>
            <a:ext cx="5103257" cy="187643"/>
          </a:xfrm>
          <a:prstGeom prst="rect">
            <a:avLst/>
          </a:prstGeom>
          <a:noFill/>
          <a:ln/>
        </p:spPr>
        <p:txBody>
          <a:bodyPr wrap="none" lIns="0" tIns="0" rIns="0" bIns="0" rtlCol="0" anchor="t"/>
          <a:lstStyle/>
          <a:p>
            <a:pPr algn="l" marL="342900" indent="-342900">
              <a:lnSpc>
                <a:spcPts val="1450"/>
              </a:lnSpc>
              <a:buSzPct val="100000"/>
              <a:buChar char="•"/>
            </a:pPr>
            <a:r>
              <a:rPr lang="en-US" sz="900" dirty="0">
                <a:solidFill>
                  <a:srgbClr val="384653"/>
                </a:solidFill>
                <a:latin typeface="Montserrat" pitchFamily="34" charset="0"/>
                <a:ea typeface="Montserrat" pitchFamily="34" charset="-122"/>
                <a:cs typeface="Montserrat" pitchFamily="34" charset="-120"/>
              </a:rPr>
              <a:t>Explora el camino más largo por orden alfabético de casillas</a:t>
            </a:r>
            <a:endParaRPr lang="en-US" sz="900" dirty="0"/>
          </a:p>
        </p:txBody>
      </p:sp>
      <p:sp>
        <p:nvSpPr>
          <p:cNvPr id="6" name="Text 4"/>
          <p:cNvSpPr/>
          <p:nvPr/>
        </p:nvSpPr>
        <p:spPr>
          <a:xfrm>
            <a:off x="721519" y="2045018"/>
            <a:ext cx="5103257" cy="187643"/>
          </a:xfrm>
          <a:prstGeom prst="rect">
            <a:avLst/>
          </a:prstGeom>
          <a:noFill/>
          <a:ln/>
        </p:spPr>
        <p:txBody>
          <a:bodyPr wrap="none" lIns="0" tIns="0" rIns="0" bIns="0" rtlCol="0" anchor="t"/>
          <a:lstStyle/>
          <a:p>
            <a:pPr algn="l" marL="342900" indent="-342900">
              <a:lnSpc>
                <a:spcPts val="1450"/>
              </a:lnSpc>
              <a:buSzPct val="100000"/>
              <a:buChar char="•"/>
            </a:pPr>
            <a:r>
              <a:rPr lang="en-US" sz="900" dirty="0">
                <a:solidFill>
                  <a:srgbClr val="384653"/>
                </a:solidFill>
                <a:latin typeface="Montserrat" pitchFamily="34" charset="0"/>
                <a:ea typeface="Montserrat" pitchFamily="34" charset="-122"/>
                <a:cs typeface="Montserrat" pitchFamily="34" charset="-120"/>
              </a:rPr>
              <a:t>No considera costos ni distancias a la meta</a:t>
            </a:r>
            <a:endParaRPr lang="en-US" sz="900" dirty="0"/>
          </a:p>
        </p:txBody>
      </p:sp>
      <p:sp>
        <p:nvSpPr>
          <p:cNvPr id="7" name="Text 5"/>
          <p:cNvSpPr/>
          <p:nvPr/>
        </p:nvSpPr>
        <p:spPr>
          <a:xfrm>
            <a:off x="721519" y="2273618"/>
            <a:ext cx="5103257" cy="187643"/>
          </a:xfrm>
          <a:prstGeom prst="rect">
            <a:avLst/>
          </a:prstGeom>
          <a:noFill/>
          <a:ln/>
        </p:spPr>
        <p:txBody>
          <a:bodyPr wrap="none" lIns="0" tIns="0" rIns="0" bIns="0" rtlCol="0" anchor="t"/>
          <a:lstStyle/>
          <a:p>
            <a:pPr algn="l" marL="342900" indent="-342900">
              <a:lnSpc>
                <a:spcPts val="1450"/>
              </a:lnSpc>
              <a:buSzPct val="100000"/>
              <a:buChar char="•"/>
            </a:pPr>
            <a:r>
              <a:rPr lang="en-US" sz="900" dirty="0">
                <a:solidFill>
                  <a:srgbClr val="384653"/>
                </a:solidFill>
                <a:latin typeface="Montserrat" pitchFamily="34" charset="0"/>
                <a:ea typeface="Montserrat" pitchFamily="34" charset="-122"/>
                <a:cs typeface="Montserrat" pitchFamily="34" charset="-120"/>
              </a:rPr>
              <a:t>Puede recorrer gran parte del tablero antes de encontrar F</a:t>
            </a:r>
            <a:endParaRPr lang="en-US" sz="900" dirty="0"/>
          </a:p>
        </p:txBody>
      </p:sp>
      <p:sp>
        <p:nvSpPr>
          <p:cNvPr id="8" name="Text 6"/>
          <p:cNvSpPr/>
          <p:nvPr/>
        </p:nvSpPr>
        <p:spPr>
          <a:xfrm>
            <a:off x="721519" y="2502218"/>
            <a:ext cx="5103257" cy="187643"/>
          </a:xfrm>
          <a:prstGeom prst="rect">
            <a:avLst/>
          </a:prstGeom>
          <a:noFill/>
          <a:ln/>
        </p:spPr>
        <p:txBody>
          <a:bodyPr wrap="none" lIns="0" tIns="0" rIns="0" bIns="0" rtlCol="0" anchor="t"/>
          <a:lstStyle/>
          <a:p>
            <a:pPr algn="l" marL="342900" indent="-342900">
              <a:lnSpc>
                <a:spcPts val="1450"/>
              </a:lnSpc>
              <a:buSzPct val="100000"/>
              <a:buChar char="•"/>
            </a:pPr>
            <a:r>
              <a:rPr lang="en-US" sz="900" dirty="0">
                <a:solidFill>
                  <a:srgbClr val="384653"/>
                </a:solidFill>
                <a:latin typeface="Montserrat" pitchFamily="34" charset="0"/>
                <a:ea typeface="Montserrat" pitchFamily="34" charset="-122"/>
                <a:cs typeface="Montserrat" pitchFamily="34" charset="-120"/>
              </a:rPr>
              <a:t>El camino final suele ser muy ineficiente</a:t>
            </a:r>
            <a:endParaRPr lang="en-US" sz="900" dirty="0"/>
          </a:p>
        </p:txBody>
      </p:sp>
      <p:pic>
        <p:nvPicPr>
          <p:cNvPr id="9" name="Image 0" descr="preencoded.png">    </p:cNvPr>
          <p:cNvPicPr>
            <a:picLocks noChangeAspect="1"/>
          </p:cNvPicPr>
          <p:nvPr/>
        </p:nvPicPr>
        <p:blipFill>
          <a:blip r:embed="rId1"/>
          <a:stretch>
            <a:fillRect/>
          </a:stretch>
        </p:blipFill>
        <p:spPr>
          <a:xfrm>
            <a:off x="6118384" y="1189434"/>
            <a:ext cx="5931694" cy="5931694"/>
          </a:xfrm>
          <a:prstGeom prst="rect">
            <a:avLst/>
          </a:prstGeom>
        </p:spPr>
      </p:pic>
      <p:sp>
        <p:nvSpPr>
          <p:cNvPr id="10" name="Text 7"/>
          <p:cNvSpPr/>
          <p:nvPr/>
        </p:nvSpPr>
        <p:spPr>
          <a:xfrm>
            <a:off x="6118384" y="7252930"/>
            <a:ext cx="7797998" cy="375285"/>
          </a:xfrm>
          <a:prstGeom prst="rect">
            <a:avLst/>
          </a:prstGeom>
          <a:noFill/>
          <a:ln/>
        </p:spPr>
        <p:txBody>
          <a:bodyPr wrap="square" lIns="0" tIns="0" rIns="0" bIns="0" rtlCol="0" anchor="t"/>
          <a:lstStyle/>
          <a:p>
            <a:pPr algn="l" indent="0" marL="0">
              <a:lnSpc>
                <a:spcPts val="1450"/>
              </a:lnSpc>
              <a:buNone/>
            </a:pPr>
            <a:r>
              <a:rPr lang="en-US" sz="900" dirty="0">
                <a:solidFill>
                  <a:srgbClr val="384653"/>
                </a:solidFill>
                <a:latin typeface="Montserrat" pitchFamily="34" charset="0"/>
                <a:ea typeface="Montserrat" pitchFamily="34" charset="-122"/>
                <a:cs typeface="Montserrat" pitchFamily="34" charset="-120"/>
              </a:rPr>
              <a:t>En el tablero del TP2, DFS realiza un recorrido extenso antes de llegar a F, demostrando que no es la estrategia más eficiente para este tipo de problemas.</a:t>
            </a:r>
            <a:endParaRPr lang="en-US" sz="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58309" y="530423"/>
            <a:ext cx="5850969" cy="561142"/>
          </a:xfrm>
          <a:prstGeom prst="rect">
            <a:avLst/>
          </a:prstGeom>
          <a:noFill/>
          <a:ln/>
        </p:spPr>
        <p:txBody>
          <a:bodyPr wrap="none" lIns="0" tIns="0" rIns="0" bIns="0" rtlCol="0" anchor="t"/>
          <a:lstStyle/>
          <a:p>
            <a:pPr algn="l" indent="0" marL="0">
              <a:lnSpc>
                <a:spcPts val="4400"/>
              </a:lnSpc>
              <a:buNone/>
            </a:pPr>
            <a:r>
              <a:rPr lang="en-US" sz="3500" b="1" dirty="0">
                <a:solidFill>
                  <a:srgbClr val="2E3C4E"/>
                </a:solidFill>
                <a:latin typeface="Barlow Bold" pitchFamily="34" charset="0"/>
                <a:ea typeface="Barlow Bold" pitchFamily="34" charset="-122"/>
                <a:cs typeface="Barlow Bold" pitchFamily="34" charset="-120"/>
              </a:rPr>
              <a:t>Estrategia Avara en el tablero</a:t>
            </a:r>
            <a:endParaRPr lang="en-US" sz="3500" dirty="0"/>
          </a:p>
        </p:txBody>
      </p:sp>
      <p:sp>
        <p:nvSpPr>
          <p:cNvPr id="3" name="Text 1"/>
          <p:cNvSpPr/>
          <p:nvPr/>
        </p:nvSpPr>
        <p:spPr>
          <a:xfrm>
            <a:off x="758309" y="1518047"/>
            <a:ext cx="2999184" cy="336709"/>
          </a:xfrm>
          <a:prstGeom prst="rect">
            <a:avLst/>
          </a:prstGeom>
          <a:noFill/>
          <a:ln/>
        </p:spPr>
        <p:txBody>
          <a:bodyPr wrap="none" lIns="0" tIns="0" rIns="0" bIns="0" rtlCol="0" anchor="t"/>
          <a:lstStyle/>
          <a:p>
            <a:pPr algn="l" indent="0" marL="0">
              <a:lnSpc>
                <a:spcPts val="2650"/>
              </a:lnSpc>
              <a:buNone/>
            </a:pPr>
            <a:r>
              <a:rPr lang="en-US" sz="2100" b="1" dirty="0">
                <a:solidFill>
                  <a:srgbClr val="75BAE6"/>
                </a:solidFill>
                <a:latin typeface="Barlow Bold" pitchFamily="34" charset="0"/>
                <a:ea typeface="Barlow Bold" pitchFamily="34" charset="-122"/>
                <a:cs typeface="Barlow Bold" pitchFamily="34" charset="-120"/>
              </a:rPr>
              <a:t>Búsqueda Voraz (Greedy)</a:t>
            </a:r>
            <a:endParaRPr lang="en-US" sz="2100" dirty="0"/>
          </a:p>
        </p:txBody>
      </p:sp>
      <p:sp>
        <p:nvSpPr>
          <p:cNvPr id="4" name="Text 2"/>
          <p:cNvSpPr/>
          <p:nvPr/>
        </p:nvSpPr>
        <p:spPr>
          <a:xfrm>
            <a:off x="758309" y="2025372"/>
            <a:ext cx="7701677" cy="272891"/>
          </a:xfrm>
          <a:prstGeom prst="rect">
            <a:avLst/>
          </a:prstGeom>
          <a:noFill/>
          <a:ln/>
        </p:spPr>
        <p:txBody>
          <a:bodyPr wrap="none" lIns="0" tIns="0" rIns="0" bIns="0" rtlCol="0" anchor="t"/>
          <a:lstStyle/>
          <a:p>
            <a:pPr algn="l" indent="0" marL="0">
              <a:lnSpc>
                <a:spcPts val="2100"/>
              </a:lnSpc>
              <a:buNone/>
            </a:pPr>
            <a:r>
              <a:rPr lang="en-US" sz="1300" dirty="0">
                <a:solidFill>
                  <a:srgbClr val="384653"/>
                </a:solidFill>
                <a:latin typeface="Montserrat" pitchFamily="34" charset="0"/>
                <a:ea typeface="Montserrat" pitchFamily="34" charset="-122"/>
                <a:cs typeface="Montserrat" pitchFamily="34" charset="-120"/>
              </a:rPr>
              <a:t>La estrategia voraz:</a:t>
            </a:r>
            <a:endParaRPr lang="en-US" sz="1300" dirty="0"/>
          </a:p>
        </p:txBody>
      </p:sp>
      <p:sp>
        <p:nvSpPr>
          <p:cNvPr id="5" name="Text 3"/>
          <p:cNvSpPr/>
          <p:nvPr/>
        </p:nvSpPr>
        <p:spPr>
          <a:xfrm>
            <a:off x="758309" y="2451735"/>
            <a:ext cx="7701677" cy="272891"/>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Selecciona siempre la casilla más cercana al objetivo según h(n)</a:t>
            </a:r>
            <a:endParaRPr lang="en-US" sz="1300" dirty="0"/>
          </a:p>
        </p:txBody>
      </p:sp>
      <p:sp>
        <p:nvSpPr>
          <p:cNvPr id="6" name="Text 4"/>
          <p:cNvSpPr/>
          <p:nvPr/>
        </p:nvSpPr>
        <p:spPr>
          <a:xfrm>
            <a:off x="758309" y="2784277"/>
            <a:ext cx="7701677" cy="272891"/>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Utiliza exclusivamente la heurística para tomar decisiones</a:t>
            </a:r>
            <a:endParaRPr lang="en-US" sz="1300" dirty="0"/>
          </a:p>
        </p:txBody>
      </p:sp>
      <p:sp>
        <p:nvSpPr>
          <p:cNvPr id="7" name="Text 5"/>
          <p:cNvSpPr/>
          <p:nvPr/>
        </p:nvSpPr>
        <p:spPr>
          <a:xfrm>
            <a:off x="758309" y="3116818"/>
            <a:ext cx="7701677" cy="272891"/>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No considera el costo acumulado del camino (g(n))</a:t>
            </a:r>
            <a:endParaRPr lang="en-US" sz="1300" dirty="0"/>
          </a:p>
        </p:txBody>
      </p:sp>
      <p:sp>
        <p:nvSpPr>
          <p:cNvPr id="8" name="Text 6"/>
          <p:cNvSpPr/>
          <p:nvPr/>
        </p:nvSpPr>
        <p:spPr>
          <a:xfrm>
            <a:off x="758309" y="3449360"/>
            <a:ext cx="7701677" cy="272891"/>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Es muy rápida pero puede encontrar soluciones subóptimas</a:t>
            </a:r>
            <a:endParaRPr lang="en-US" sz="1300" dirty="0"/>
          </a:p>
        </p:txBody>
      </p:sp>
      <p:sp>
        <p:nvSpPr>
          <p:cNvPr id="9" name="Shape 7"/>
          <p:cNvSpPr/>
          <p:nvPr/>
        </p:nvSpPr>
        <p:spPr>
          <a:xfrm>
            <a:off x="758309" y="3914180"/>
            <a:ext cx="7701677" cy="1270635"/>
          </a:xfrm>
          <a:prstGeom prst="roundRect">
            <a:avLst>
              <a:gd name="adj" fmla="val 20142"/>
            </a:avLst>
          </a:prstGeom>
          <a:solidFill>
            <a:srgbClr val="BEDFF3"/>
          </a:solidFill>
          <a:ln/>
        </p:spPr>
      </p:sp>
      <p:pic>
        <p:nvPicPr>
          <p:cNvPr id="10" name="Image 0" descr="preencoded.png">    </p:cNvPr>
          <p:cNvPicPr>
            <a:picLocks noChangeAspect="1"/>
          </p:cNvPicPr>
          <p:nvPr/>
        </p:nvPicPr>
        <p:blipFill>
          <a:blip r:embed="rId1"/>
          <a:stretch>
            <a:fillRect/>
          </a:stretch>
        </p:blipFill>
        <p:spPr>
          <a:xfrm>
            <a:off x="928926" y="4168616"/>
            <a:ext cx="213241" cy="170617"/>
          </a:xfrm>
          <a:prstGeom prst="rect">
            <a:avLst/>
          </a:prstGeom>
        </p:spPr>
      </p:pic>
      <p:sp>
        <p:nvSpPr>
          <p:cNvPr id="11" name="Text 8"/>
          <p:cNvSpPr/>
          <p:nvPr/>
        </p:nvSpPr>
        <p:spPr>
          <a:xfrm>
            <a:off x="1312783" y="4127421"/>
            <a:ext cx="6976586" cy="818674"/>
          </a:xfrm>
          <a:prstGeom prst="rect">
            <a:avLst/>
          </a:prstGeom>
          <a:noFill/>
          <a:ln/>
        </p:spPr>
        <p:txBody>
          <a:bodyPr wrap="square" lIns="0" tIns="0" rIns="0" bIns="0" rtlCol="0" anchor="t"/>
          <a:lstStyle/>
          <a:p>
            <a:pPr algn="l" indent="0" marL="0">
              <a:lnSpc>
                <a:spcPts val="2100"/>
              </a:lnSpc>
              <a:buNone/>
            </a:pPr>
            <a:r>
              <a:rPr lang="en-US" sz="1300" dirty="0">
                <a:solidFill>
                  <a:srgbClr val="000000"/>
                </a:solidFill>
                <a:latin typeface="Montserrat" pitchFamily="34" charset="0"/>
                <a:ea typeface="Montserrat" pitchFamily="34" charset="-122"/>
                <a:cs typeface="Montserrat" pitchFamily="34" charset="-120"/>
              </a:rPr>
              <a:t>En el tablero del TP2, la búsqueda voraz encuentra un camino relativamente corto, pero no necesariamente el óptimo, especialmente cuando hay casillas W con costo elevado.</a:t>
            </a:r>
            <a:endParaRPr lang="en-US" sz="1300" dirty="0"/>
          </a:p>
        </p:txBody>
      </p:sp>
      <p:pic>
        <p:nvPicPr>
          <p:cNvPr id="12" name="Image 1" descr="preencoded.png">    </p:cNvPr>
          <p:cNvPicPr>
            <a:picLocks noChangeAspect="1"/>
          </p:cNvPicPr>
          <p:nvPr/>
        </p:nvPicPr>
        <p:blipFill>
          <a:blip r:embed="rId2"/>
          <a:stretch>
            <a:fillRect/>
          </a:stretch>
        </p:blipFill>
        <p:spPr>
          <a:xfrm>
            <a:off x="8883848" y="1539359"/>
            <a:ext cx="4995743" cy="4995743"/>
          </a:xfrm>
          <a:prstGeom prst="rect">
            <a:avLst/>
          </a:prstGeom>
        </p:spPr>
      </p:pic>
      <p:sp>
        <p:nvSpPr>
          <p:cNvPr id="13" name="Text 9"/>
          <p:cNvSpPr/>
          <p:nvPr/>
        </p:nvSpPr>
        <p:spPr>
          <a:xfrm>
            <a:off x="8883848" y="6727031"/>
            <a:ext cx="4995743" cy="818674"/>
          </a:xfrm>
          <a:prstGeom prst="rect">
            <a:avLst/>
          </a:prstGeom>
          <a:noFill/>
          <a:ln/>
        </p:spPr>
        <p:txBody>
          <a:bodyPr wrap="square" lIns="0" tIns="0" rIns="0" bIns="0" rtlCol="0" anchor="t"/>
          <a:lstStyle/>
          <a:p>
            <a:pPr algn="l" indent="0" marL="0">
              <a:lnSpc>
                <a:spcPts val="2100"/>
              </a:lnSpc>
              <a:buNone/>
            </a:pPr>
            <a:r>
              <a:rPr lang="en-US" sz="1300" dirty="0">
                <a:solidFill>
                  <a:srgbClr val="384653"/>
                </a:solidFill>
                <a:latin typeface="Montserrat" pitchFamily="34" charset="0"/>
                <a:ea typeface="Montserrat" pitchFamily="34" charset="-122"/>
                <a:cs typeface="Montserrat" pitchFamily="34" charset="-120"/>
              </a:rPr>
              <a:t>Observe cómo el algoritmo voraz siempre se dirige hacia el objetivo, independientemente de los obstáculos o costos especiales.</a:t>
            </a:r>
            <a:endParaRPr lang="en-US" sz="13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07231" y="486132"/>
            <a:ext cx="3496270" cy="378023"/>
          </a:xfrm>
          <a:prstGeom prst="rect">
            <a:avLst/>
          </a:prstGeom>
          <a:noFill/>
          <a:ln/>
        </p:spPr>
        <p:txBody>
          <a:bodyPr wrap="none" lIns="0" tIns="0" rIns="0" bIns="0" rtlCol="0" anchor="t"/>
          <a:lstStyle/>
          <a:p>
            <a:pPr algn="l" indent="0" marL="0">
              <a:lnSpc>
                <a:spcPts val="2950"/>
              </a:lnSpc>
              <a:buNone/>
            </a:pPr>
            <a:r>
              <a:rPr lang="en-US" sz="2350" b="1" dirty="0">
                <a:solidFill>
                  <a:srgbClr val="2E3C4E"/>
                </a:solidFill>
                <a:latin typeface="Barlow Bold" pitchFamily="34" charset="0"/>
                <a:ea typeface="Barlow Bold" pitchFamily="34" charset="-122"/>
                <a:cs typeface="Barlow Bold" pitchFamily="34" charset="-120"/>
              </a:rPr>
              <a:t>Estrategia A* en el tablero</a:t>
            </a:r>
            <a:endParaRPr lang="en-US" sz="2350" dirty="0"/>
          </a:p>
        </p:txBody>
      </p:sp>
      <p:sp>
        <p:nvSpPr>
          <p:cNvPr id="3" name="Text 1"/>
          <p:cNvSpPr/>
          <p:nvPr/>
        </p:nvSpPr>
        <p:spPr>
          <a:xfrm>
            <a:off x="707231" y="1151334"/>
            <a:ext cx="1814513" cy="226814"/>
          </a:xfrm>
          <a:prstGeom prst="rect">
            <a:avLst/>
          </a:prstGeom>
          <a:noFill/>
          <a:ln/>
        </p:spPr>
        <p:txBody>
          <a:bodyPr wrap="none" lIns="0" tIns="0" rIns="0" bIns="0" rtlCol="0" anchor="t"/>
          <a:lstStyle/>
          <a:p>
            <a:pPr algn="l" indent="0" marL="0">
              <a:lnSpc>
                <a:spcPts val="1750"/>
              </a:lnSpc>
              <a:buNone/>
            </a:pPr>
            <a:r>
              <a:rPr lang="en-US" sz="1400" b="1" dirty="0">
                <a:solidFill>
                  <a:srgbClr val="75BAE6"/>
                </a:solidFill>
                <a:latin typeface="Barlow Bold" pitchFamily="34" charset="0"/>
                <a:ea typeface="Barlow Bold" pitchFamily="34" charset="-122"/>
                <a:cs typeface="Barlow Bold" pitchFamily="34" charset="-120"/>
              </a:rPr>
              <a:t>Algoritmo A*</a:t>
            </a:r>
            <a:endParaRPr lang="en-US" sz="1400" dirty="0"/>
          </a:p>
        </p:txBody>
      </p:sp>
      <p:sp>
        <p:nvSpPr>
          <p:cNvPr id="4" name="Text 2"/>
          <p:cNvSpPr/>
          <p:nvPr/>
        </p:nvSpPr>
        <p:spPr>
          <a:xfrm>
            <a:off x="707231" y="1493044"/>
            <a:ext cx="6467832" cy="183833"/>
          </a:xfrm>
          <a:prstGeom prst="rect">
            <a:avLst/>
          </a:prstGeom>
          <a:noFill/>
          <a:ln/>
        </p:spPr>
        <p:txBody>
          <a:bodyPr wrap="none" lIns="0" tIns="0" rIns="0" bIns="0" rtlCol="0" anchor="t"/>
          <a:lstStyle/>
          <a:p>
            <a:pPr algn="l" indent="0" marL="0">
              <a:lnSpc>
                <a:spcPts val="1400"/>
              </a:lnSpc>
              <a:buNone/>
            </a:pPr>
            <a:r>
              <a:rPr lang="en-US" sz="900" dirty="0">
                <a:solidFill>
                  <a:srgbClr val="384653"/>
                </a:solidFill>
                <a:latin typeface="Montserrat" pitchFamily="34" charset="0"/>
                <a:ea typeface="Montserrat" pitchFamily="34" charset="-122"/>
                <a:cs typeface="Montserrat" pitchFamily="34" charset="-120"/>
              </a:rPr>
              <a:t>A* utiliza la función de evaluación:</a:t>
            </a:r>
            <a:endParaRPr lang="en-US" sz="900" dirty="0"/>
          </a:p>
        </p:txBody>
      </p:sp>
      <p:sp>
        <p:nvSpPr>
          <p:cNvPr id="5" name="Text 3"/>
          <p:cNvSpPr/>
          <p:nvPr/>
        </p:nvSpPr>
        <p:spPr>
          <a:xfrm>
            <a:off x="707231" y="1822252"/>
            <a:ext cx="6467832" cy="195262"/>
          </a:xfrm>
          <a:prstGeom prst="rect">
            <a:avLst/>
          </a:prstGeom>
          <a:noFill/>
          <a:ln/>
        </p:spPr>
        <p:txBody>
          <a:bodyPr wrap="none" lIns="0" tIns="0" rIns="0" bIns="0" rtlCol="0" anchor="t"/>
          <a:lstStyle/>
          <a:p>
            <a:pPr algn="l" indent="0" marL="0">
              <a:lnSpc>
                <a:spcPts val="1600"/>
              </a:lnSpc>
              <a:buNone/>
            </a:pPr>
            <a:endParaRPr lang="en-US" sz="1000" dirty="0"/>
          </a:p>
        </p:txBody>
      </p:sp>
      <p:pic>
        <p:nvPicPr>
          <p:cNvPr id="6" name="Image 0" descr="preencoded.png">    </p:cNvPr>
          <p:cNvPicPr>
            <a:picLocks noChangeAspect="1"/>
          </p:cNvPicPr>
          <p:nvPr/>
        </p:nvPicPr>
        <p:blipFill>
          <a:blip r:embed="rId1"/>
          <a:stretch>
            <a:fillRect/>
          </a:stretch>
        </p:blipFill>
        <p:spPr>
          <a:xfrm>
            <a:off x="707231" y="1822252"/>
            <a:ext cx="6467832" cy="195262"/>
          </a:xfrm>
          <a:prstGeom prst="rect">
            <a:avLst/>
          </a:prstGeom>
        </p:spPr>
      </p:pic>
      <p:sp>
        <p:nvSpPr>
          <p:cNvPr id="7" name="Text 4"/>
          <p:cNvSpPr/>
          <p:nvPr/>
        </p:nvSpPr>
        <p:spPr>
          <a:xfrm>
            <a:off x="707231" y="2162889"/>
            <a:ext cx="6467832" cy="183833"/>
          </a:xfrm>
          <a:prstGeom prst="rect">
            <a:avLst/>
          </a:prstGeom>
          <a:noFill/>
          <a:ln/>
        </p:spPr>
        <p:txBody>
          <a:bodyPr wrap="none" lIns="0" tIns="0" rIns="0" bIns="0" rtlCol="0" anchor="t"/>
          <a:lstStyle/>
          <a:p>
            <a:pPr algn="l" indent="0" marL="0">
              <a:lnSpc>
                <a:spcPts val="1400"/>
              </a:lnSpc>
              <a:buNone/>
            </a:pPr>
            <a:r>
              <a:rPr lang="en-US" sz="900" dirty="0">
                <a:solidFill>
                  <a:srgbClr val="384653"/>
                </a:solidFill>
                <a:latin typeface="Montserrat" pitchFamily="34" charset="0"/>
                <a:ea typeface="Montserrat" pitchFamily="34" charset="-122"/>
                <a:cs typeface="Montserrat" pitchFamily="34" charset="-120"/>
              </a:rPr>
              <a:t>Donde:</a:t>
            </a:r>
            <a:endParaRPr lang="en-US" sz="900" dirty="0"/>
          </a:p>
        </p:txBody>
      </p:sp>
      <p:sp>
        <p:nvSpPr>
          <p:cNvPr id="8" name="Text 5"/>
          <p:cNvSpPr/>
          <p:nvPr/>
        </p:nvSpPr>
        <p:spPr>
          <a:xfrm>
            <a:off x="707231" y="2450068"/>
            <a:ext cx="6467832" cy="183833"/>
          </a:xfrm>
          <a:prstGeom prst="rect">
            <a:avLst/>
          </a:prstGeom>
          <a:noFill/>
          <a:ln/>
        </p:spPr>
        <p:txBody>
          <a:bodyPr wrap="none" lIns="0" tIns="0" rIns="0" bIns="0" rtlCol="0" anchor="t"/>
          <a:lstStyle/>
          <a:p>
            <a:pPr algn="l" marL="342900" indent="-342900">
              <a:lnSpc>
                <a:spcPts val="1400"/>
              </a:lnSpc>
              <a:buSzPct val="100000"/>
              <a:buChar char="•"/>
            </a:pPr>
            <a:r>
              <a:rPr lang="en-US" sz="900" b="1" dirty="0">
                <a:solidFill>
                  <a:srgbClr val="384653"/>
                </a:solidFill>
                <a:latin typeface="Montserrat" pitchFamily="34" charset="0"/>
                <a:ea typeface="Montserrat" pitchFamily="34" charset="-122"/>
                <a:cs typeface="Montserrat" pitchFamily="34" charset="-120"/>
              </a:rPr>
              <a:t>g(n)</a:t>
            </a:r>
            <a:pPr algn="l" indent="0" marL="0">
              <a:lnSpc>
                <a:spcPts val="1400"/>
              </a:lnSpc>
              <a:buNone/>
            </a:pPr>
            <a:r>
              <a:rPr lang="en-US" sz="900" dirty="0">
                <a:solidFill>
                  <a:srgbClr val="384653"/>
                </a:solidFill>
                <a:latin typeface="Montserrat" pitchFamily="34" charset="0"/>
                <a:ea typeface="Montserrat" pitchFamily="34" charset="-122"/>
                <a:cs typeface="Montserrat" pitchFamily="34" charset="-120"/>
              </a:rPr>
              <a:t>: costo real desde el inicio hasta el nodo n</a:t>
            </a:r>
            <a:endParaRPr lang="en-US" sz="900" dirty="0"/>
          </a:p>
        </p:txBody>
      </p:sp>
      <p:sp>
        <p:nvSpPr>
          <p:cNvPr id="9" name="Text 6"/>
          <p:cNvSpPr/>
          <p:nvPr/>
        </p:nvSpPr>
        <p:spPr>
          <a:xfrm>
            <a:off x="707231" y="2674025"/>
            <a:ext cx="6467832" cy="183833"/>
          </a:xfrm>
          <a:prstGeom prst="rect">
            <a:avLst/>
          </a:prstGeom>
          <a:noFill/>
          <a:ln/>
        </p:spPr>
        <p:txBody>
          <a:bodyPr wrap="none" lIns="0" tIns="0" rIns="0" bIns="0" rtlCol="0" anchor="t"/>
          <a:lstStyle/>
          <a:p>
            <a:pPr algn="l" marL="342900" indent="-342900">
              <a:lnSpc>
                <a:spcPts val="1400"/>
              </a:lnSpc>
              <a:buSzPct val="100000"/>
              <a:buChar char="•"/>
            </a:pPr>
            <a:r>
              <a:rPr lang="en-US" sz="900" b="1" dirty="0">
                <a:solidFill>
                  <a:srgbClr val="384653"/>
                </a:solidFill>
                <a:latin typeface="Montserrat" pitchFamily="34" charset="0"/>
                <a:ea typeface="Montserrat" pitchFamily="34" charset="-122"/>
                <a:cs typeface="Montserrat" pitchFamily="34" charset="-120"/>
              </a:rPr>
              <a:t>h(n)</a:t>
            </a:r>
            <a:pPr algn="l" indent="0" marL="0">
              <a:lnSpc>
                <a:spcPts val="1400"/>
              </a:lnSpc>
              <a:buNone/>
            </a:pPr>
            <a:r>
              <a:rPr lang="en-US" sz="900" dirty="0">
                <a:solidFill>
                  <a:srgbClr val="384653"/>
                </a:solidFill>
                <a:latin typeface="Montserrat" pitchFamily="34" charset="0"/>
                <a:ea typeface="Montserrat" pitchFamily="34" charset="-122"/>
                <a:cs typeface="Montserrat" pitchFamily="34" charset="-120"/>
              </a:rPr>
              <a:t>: heurística que estima el costo desde n hasta la meta</a:t>
            </a:r>
            <a:endParaRPr lang="en-US" sz="900" dirty="0"/>
          </a:p>
        </p:txBody>
      </p:sp>
      <p:sp>
        <p:nvSpPr>
          <p:cNvPr id="10" name="Text 7"/>
          <p:cNvSpPr/>
          <p:nvPr/>
        </p:nvSpPr>
        <p:spPr>
          <a:xfrm>
            <a:off x="707231" y="2961203"/>
            <a:ext cx="6467832" cy="183833"/>
          </a:xfrm>
          <a:prstGeom prst="rect">
            <a:avLst/>
          </a:prstGeom>
          <a:noFill/>
          <a:ln/>
        </p:spPr>
        <p:txBody>
          <a:bodyPr wrap="none" lIns="0" tIns="0" rIns="0" bIns="0" rtlCol="0" anchor="t"/>
          <a:lstStyle/>
          <a:p>
            <a:pPr algn="l" indent="0" marL="0">
              <a:lnSpc>
                <a:spcPts val="1400"/>
              </a:lnSpc>
              <a:buNone/>
            </a:pPr>
            <a:r>
              <a:rPr lang="en-US" sz="900" dirty="0">
                <a:solidFill>
                  <a:srgbClr val="384653"/>
                </a:solidFill>
                <a:latin typeface="Montserrat" pitchFamily="34" charset="0"/>
                <a:ea typeface="Montserrat" pitchFamily="34" charset="-122"/>
                <a:cs typeface="Montserrat" pitchFamily="34" charset="-120"/>
              </a:rPr>
              <a:t>Ventajas de A*:</a:t>
            </a:r>
            <a:endParaRPr lang="en-US" sz="900" dirty="0"/>
          </a:p>
        </p:txBody>
      </p:sp>
      <p:sp>
        <p:nvSpPr>
          <p:cNvPr id="11" name="Text 8"/>
          <p:cNvSpPr/>
          <p:nvPr/>
        </p:nvSpPr>
        <p:spPr>
          <a:xfrm>
            <a:off x="707231" y="3248382"/>
            <a:ext cx="6467832" cy="183833"/>
          </a:xfrm>
          <a:prstGeom prst="rect">
            <a:avLst/>
          </a:prstGeom>
          <a:noFill/>
          <a:ln/>
        </p:spPr>
        <p:txBody>
          <a:bodyPr wrap="none" lIns="0" tIns="0" rIns="0" bIns="0" rtlCol="0" anchor="t"/>
          <a:lstStyle/>
          <a:p>
            <a:pPr algn="l" marL="342900" indent="-342900">
              <a:lnSpc>
                <a:spcPts val="1400"/>
              </a:lnSpc>
              <a:buSzPct val="100000"/>
              <a:buChar char="•"/>
            </a:pPr>
            <a:r>
              <a:rPr lang="en-US" sz="900" dirty="0">
                <a:solidFill>
                  <a:srgbClr val="384653"/>
                </a:solidFill>
                <a:latin typeface="Montserrat" pitchFamily="34" charset="0"/>
                <a:ea typeface="Montserrat" pitchFamily="34" charset="-122"/>
                <a:cs typeface="Montserrat" pitchFamily="34" charset="-120"/>
              </a:rPr>
              <a:t>Encuentra el camino óptimo si h(n) es admisible</a:t>
            </a:r>
            <a:endParaRPr lang="en-US" sz="900" dirty="0"/>
          </a:p>
        </p:txBody>
      </p:sp>
      <p:sp>
        <p:nvSpPr>
          <p:cNvPr id="12" name="Text 9"/>
          <p:cNvSpPr/>
          <p:nvPr/>
        </p:nvSpPr>
        <p:spPr>
          <a:xfrm>
            <a:off x="707231" y="3472339"/>
            <a:ext cx="6467832" cy="183833"/>
          </a:xfrm>
          <a:prstGeom prst="rect">
            <a:avLst/>
          </a:prstGeom>
          <a:noFill/>
          <a:ln/>
        </p:spPr>
        <p:txBody>
          <a:bodyPr wrap="none" lIns="0" tIns="0" rIns="0" bIns="0" rtlCol="0" anchor="t"/>
          <a:lstStyle/>
          <a:p>
            <a:pPr algn="l" marL="342900" indent="-342900">
              <a:lnSpc>
                <a:spcPts val="1400"/>
              </a:lnSpc>
              <a:buSzPct val="100000"/>
              <a:buChar char="•"/>
            </a:pPr>
            <a:r>
              <a:rPr lang="en-US" sz="900" dirty="0">
                <a:solidFill>
                  <a:srgbClr val="384653"/>
                </a:solidFill>
                <a:latin typeface="Montserrat" pitchFamily="34" charset="0"/>
                <a:ea typeface="Montserrat" pitchFamily="34" charset="-122"/>
                <a:cs typeface="Montserrat" pitchFamily="34" charset="-120"/>
              </a:rPr>
              <a:t>Expande el mínimo número de nodos necesario</a:t>
            </a:r>
            <a:endParaRPr lang="en-US" sz="900" dirty="0"/>
          </a:p>
        </p:txBody>
      </p:sp>
      <p:sp>
        <p:nvSpPr>
          <p:cNvPr id="13" name="Text 10"/>
          <p:cNvSpPr/>
          <p:nvPr/>
        </p:nvSpPr>
        <p:spPr>
          <a:xfrm>
            <a:off x="707231" y="3696295"/>
            <a:ext cx="6467832" cy="183833"/>
          </a:xfrm>
          <a:prstGeom prst="rect">
            <a:avLst/>
          </a:prstGeom>
          <a:noFill/>
          <a:ln/>
        </p:spPr>
        <p:txBody>
          <a:bodyPr wrap="none" lIns="0" tIns="0" rIns="0" bIns="0" rtlCol="0" anchor="t"/>
          <a:lstStyle/>
          <a:p>
            <a:pPr algn="l" marL="342900" indent="-342900">
              <a:lnSpc>
                <a:spcPts val="1400"/>
              </a:lnSpc>
              <a:buSzPct val="100000"/>
              <a:buChar char="•"/>
            </a:pPr>
            <a:r>
              <a:rPr lang="en-US" sz="900" dirty="0">
                <a:solidFill>
                  <a:srgbClr val="384653"/>
                </a:solidFill>
                <a:latin typeface="Montserrat" pitchFamily="34" charset="0"/>
                <a:ea typeface="Montserrat" pitchFamily="34" charset="-122"/>
                <a:cs typeface="Montserrat" pitchFamily="34" charset="-120"/>
              </a:rPr>
              <a:t>Equilibra costo actual y estimación futura</a:t>
            </a:r>
            <a:endParaRPr lang="en-US" sz="900" dirty="0"/>
          </a:p>
        </p:txBody>
      </p:sp>
      <p:pic>
        <p:nvPicPr>
          <p:cNvPr id="14" name="Image 1" descr="preencoded.png">    </p:cNvPr>
          <p:cNvPicPr>
            <a:picLocks noChangeAspect="1"/>
          </p:cNvPicPr>
          <p:nvPr/>
        </p:nvPicPr>
        <p:blipFill>
          <a:blip r:embed="rId2"/>
          <a:stretch>
            <a:fillRect/>
          </a:stretch>
        </p:blipFill>
        <p:spPr>
          <a:xfrm>
            <a:off x="7462957" y="1165622"/>
            <a:ext cx="6467832" cy="6467832"/>
          </a:xfrm>
          <a:prstGeom prst="rect">
            <a:avLst/>
          </a:prstGeom>
        </p:spPr>
      </p:pic>
      <p:sp>
        <p:nvSpPr>
          <p:cNvPr id="15" name="Text 11"/>
          <p:cNvSpPr/>
          <p:nvPr/>
        </p:nvSpPr>
        <p:spPr>
          <a:xfrm>
            <a:off x="7462957" y="7762637"/>
            <a:ext cx="6467832" cy="367665"/>
          </a:xfrm>
          <a:prstGeom prst="rect">
            <a:avLst/>
          </a:prstGeom>
          <a:noFill/>
          <a:ln/>
        </p:spPr>
        <p:txBody>
          <a:bodyPr wrap="square" lIns="0" tIns="0" rIns="0" bIns="0" rtlCol="0" anchor="t"/>
          <a:lstStyle/>
          <a:p>
            <a:pPr algn="l" indent="0" marL="0">
              <a:lnSpc>
                <a:spcPts val="1400"/>
              </a:lnSpc>
              <a:buNone/>
            </a:pPr>
            <a:r>
              <a:rPr lang="en-US" sz="900" dirty="0">
                <a:solidFill>
                  <a:srgbClr val="384653"/>
                </a:solidFill>
                <a:latin typeface="Montserrat" pitchFamily="34" charset="0"/>
                <a:ea typeface="Montserrat" pitchFamily="34" charset="-122"/>
                <a:cs typeface="Montserrat" pitchFamily="34" charset="-120"/>
              </a:rPr>
              <a:t>En el tablero del TP2, A* evita inteligentemente las casillas W de alto costo cuando es posible rodearlas, demostrando su capacidad para encontrar el camino óptimo.</a:t>
            </a:r>
            <a:endParaRPr lang="en-US" sz="9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58309" y="675680"/>
            <a:ext cx="5040630" cy="623530"/>
          </a:xfrm>
          <a:prstGeom prst="rect">
            <a:avLst/>
          </a:prstGeom>
          <a:noFill/>
          <a:ln/>
        </p:spPr>
        <p:txBody>
          <a:bodyPr wrap="none" lIns="0" tIns="0" rIns="0" bIns="0" rtlCol="0" anchor="t"/>
          <a:lstStyle/>
          <a:p>
            <a:pPr algn="l" indent="0" marL="0">
              <a:lnSpc>
                <a:spcPts val="4900"/>
              </a:lnSpc>
              <a:buNone/>
            </a:pPr>
            <a:r>
              <a:rPr lang="en-US" sz="3900" b="1" dirty="0">
                <a:solidFill>
                  <a:srgbClr val="2E3C4E"/>
                </a:solidFill>
                <a:latin typeface="Barlow Bold" pitchFamily="34" charset="0"/>
                <a:ea typeface="Barlow Bold" pitchFamily="34" charset="-122"/>
                <a:cs typeface="Barlow Bold" pitchFamily="34" charset="-120"/>
              </a:rPr>
              <a:t>Resultados del código:</a:t>
            </a:r>
            <a:endParaRPr lang="en-US" sz="3900" dirty="0"/>
          </a:p>
        </p:txBody>
      </p:sp>
      <p:sp>
        <p:nvSpPr>
          <p:cNvPr id="3" name="Text 1"/>
          <p:cNvSpPr/>
          <p:nvPr/>
        </p:nvSpPr>
        <p:spPr>
          <a:xfrm>
            <a:off x="758309" y="1754148"/>
            <a:ext cx="6732865"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Al ejecutar el código implementado para las estrategias de búsqueda en el tablero, obtuvimos los siguientes resultados clave:</a:t>
            </a:r>
            <a:endParaRPr lang="en-US" sz="1450" dirty="0"/>
          </a:p>
        </p:txBody>
      </p:sp>
      <p:sp>
        <p:nvSpPr>
          <p:cNvPr id="4" name="Text 2"/>
          <p:cNvSpPr/>
          <p:nvPr/>
        </p:nvSpPr>
        <p:spPr>
          <a:xfrm>
            <a:off x="758309" y="2531269"/>
            <a:ext cx="6732865" cy="1213009"/>
          </a:xfrm>
          <a:prstGeom prst="rect">
            <a:avLst/>
          </a:prstGeom>
          <a:noFill/>
          <a:ln/>
        </p:spPr>
        <p:txBody>
          <a:bodyPr wrap="square" lIns="0" tIns="0" rIns="0" bIns="0" rtlCol="0" anchor="t"/>
          <a:lstStyle/>
          <a:p>
            <a:pPr algn="l" marL="342900" indent="-342900">
              <a:lnSpc>
                <a:spcPts val="2350"/>
              </a:lnSpc>
              <a:buSzPct val="100000"/>
              <a:buChar char="•"/>
            </a:pPr>
            <a:r>
              <a:rPr lang="en-US" sz="1450" b="1" dirty="0">
                <a:solidFill>
                  <a:srgbClr val="384653"/>
                </a:solidFill>
                <a:latin typeface="Montserrat" pitchFamily="34" charset="0"/>
                <a:ea typeface="Montserrat" pitchFamily="34" charset="-122"/>
                <a:cs typeface="Montserrat" pitchFamily="34" charset="-120"/>
              </a:rPr>
              <a:t>A*</a:t>
            </a:r>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 Consistentemente encontró la ruta óptima con el menor costo total, evitando inteligentemente las casillas "W" de alto costo. Demostró ser el más eficiente en términos de la calidad de la solución.</a:t>
            </a:r>
            <a:endParaRPr lang="en-US" sz="1450" dirty="0"/>
          </a:p>
        </p:txBody>
      </p:sp>
      <p:sp>
        <p:nvSpPr>
          <p:cNvPr id="5" name="Text 3"/>
          <p:cNvSpPr/>
          <p:nvPr/>
        </p:nvSpPr>
        <p:spPr>
          <a:xfrm>
            <a:off x="758309" y="3810595"/>
            <a:ext cx="6732865" cy="1213009"/>
          </a:xfrm>
          <a:prstGeom prst="rect">
            <a:avLst/>
          </a:prstGeom>
          <a:noFill/>
          <a:ln/>
        </p:spPr>
        <p:txBody>
          <a:bodyPr wrap="square" lIns="0" tIns="0" rIns="0" bIns="0" rtlCol="0" anchor="t"/>
          <a:lstStyle/>
          <a:p>
            <a:pPr algn="l" marL="342900" indent="-342900">
              <a:lnSpc>
                <a:spcPts val="2350"/>
              </a:lnSpc>
              <a:buSzPct val="100000"/>
              <a:buChar char="•"/>
            </a:pPr>
            <a:r>
              <a:rPr lang="en-US" sz="1450" b="1" dirty="0">
                <a:solidFill>
                  <a:srgbClr val="384653"/>
                </a:solidFill>
                <a:latin typeface="Montserrat" pitchFamily="34" charset="0"/>
                <a:ea typeface="Montserrat" pitchFamily="34" charset="-122"/>
                <a:cs typeface="Montserrat" pitchFamily="34" charset="-120"/>
              </a:rPr>
              <a:t>Avara (Greedy)</a:t>
            </a:r>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 Fue muy rápido en encontrar una solución, pero esta no siempre fue la óptima, especialmente en escenarios donde la heurística llevaba a caminos subóptimos debido a los altos costos de las casillas "W".</a:t>
            </a:r>
            <a:endParaRPr lang="en-US" sz="1450" dirty="0"/>
          </a:p>
        </p:txBody>
      </p:sp>
      <p:sp>
        <p:nvSpPr>
          <p:cNvPr id="6" name="Text 4"/>
          <p:cNvSpPr/>
          <p:nvPr/>
        </p:nvSpPr>
        <p:spPr>
          <a:xfrm>
            <a:off x="758309" y="5089922"/>
            <a:ext cx="6732865" cy="1213009"/>
          </a:xfrm>
          <a:prstGeom prst="rect">
            <a:avLst/>
          </a:prstGeom>
          <a:noFill/>
          <a:ln/>
        </p:spPr>
        <p:txBody>
          <a:bodyPr wrap="square" lIns="0" tIns="0" rIns="0" bIns="0" rtlCol="0" anchor="t"/>
          <a:lstStyle/>
          <a:p>
            <a:pPr algn="l" marL="342900" indent="-342900">
              <a:lnSpc>
                <a:spcPts val="2350"/>
              </a:lnSpc>
              <a:buSzPct val="100000"/>
              <a:buChar char="•"/>
            </a:pPr>
            <a:r>
              <a:rPr lang="en-US" sz="1450" b="1" dirty="0">
                <a:solidFill>
                  <a:srgbClr val="384653"/>
                </a:solidFill>
                <a:latin typeface="Montserrat" pitchFamily="34" charset="0"/>
                <a:ea typeface="Montserrat" pitchFamily="34" charset="-122"/>
                <a:cs typeface="Montserrat" pitchFamily="34" charset="-120"/>
              </a:rPr>
              <a:t>DFS</a:t>
            </a:r>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 Encontró una solución, pero esta fue a menudo la más larga y costosa, confirmando su ineficiencia para problemas de búsqueda de caminos con costos y obstáculos. Exploró un gran número de nodos irrelevantes antes de llegar al objetivo.</a:t>
            </a:r>
            <a:endParaRPr lang="en-US" sz="1450" dirty="0"/>
          </a:p>
        </p:txBody>
      </p:sp>
      <p:sp>
        <p:nvSpPr>
          <p:cNvPr id="7" name="Text 5"/>
          <p:cNvSpPr/>
          <p:nvPr/>
        </p:nvSpPr>
        <p:spPr>
          <a:xfrm>
            <a:off x="758309" y="6473547"/>
            <a:ext cx="6732865" cy="909757"/>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Estos resultados validan la importancia de la función de evaluación en A* para equilibrar el costo acumulado y la estimación heurística hacia la meta.</a:t>
            </a:r>
            <a:endParaRPr lang="en-US" sz="1450" dirty="0"/>
          </a:p>
        </p:txBody>
      </p:sp>
      <p:pic>
        <p:nvPicPr>
          <p:cNvPr id="8" name="Image 0" descr="preencoded.png">    </p:cNvPr>
          <p:cNvPicPr>
            <a:picLocks noChangeAspect="1"/>
          </p:cNvPicPr>
          <p:nvPr/>
        </p:nvPicPr>
        <p:blipFill>
          <a:blip r:embed="rId1"/>
          <a:stretch>
            <a:fillRect/>
          </a:stretch>
        </p:blipFill>
        <p:spPr>
          <a:xfrm>
            <a:off x="7961233" y="1796772"/>
            <a:ext cx="5916930" cy="1113115"/>
          </a:xfrm>
          <a:prstGeom prst="rect">
            <a:avLst/>
          </a:prstGeom>
        </p:spPr>
      </p:pic>
      <p:sp>
        <p:nvSpPr>
          <p:cNvPr id="9" name="Text 6"/>
          <p:cNvSpPr/>
          <p:nvPr/>
        </p:nvSpPr>
        <p:spPr>
          <a:xfrm>
            <a:off x="7961233" y="3123128"/>
            <a:ext cx="5918359" cy="303252"/>
          </a:xfrm>
          <a:prstGeom prst="rect">
            <a:avLst/>
          </a:prstGeom>
          <a:noFill/>
          <a:ln/>
        </p:spPr>
        <p:txBody>
          <a:bodyPr wrap="none" lIns="0" tIns="0" rIns="0" bIns="0" rtlCol="0" anchor="t"/>
          <a:lstStyle/>
          <a:p>
            <a:pPr algn="l" indent="0" marL="0">
              <a:lnSpc>
                <a:spcPts val="2350"/>
              </a:lnSpc>
              <a:buNone/>
            </a:pPr>
            <a:endParaRPr lang="en-US" sz="14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58309" y="580192"/>
            <a:ext cx="9410819" cy="623530"/>
          </a:xfrm>
          <a:prstGeom prst="rect">
            <a:avLst/>
          </a:prstGeom>
          <a:noFill/>
          <a:ln/>
        </p:spPr>
        <p:txBody>
          <a:bodyPr wrap="none" lIns="0" tIns="0" rIns="0" bIns="0" rtlCol="0" anchor="t"/>
          <a:lstStyle/>
          <a:p>
            <a:pPr algn="l" indent="0" marL="0">
              <a:lnSpc>
                <a:spcPts val="4900"/>
              </a:lnSpc>
              <a:buNone/>
            </a:pPr>
            <a:r>
              <a:rPr lang="en-US" sz="3900" b="1" dirty="0">
                <a:solidFill>
                  <a:srgbClr val="2E3C4E"/>
                </a:solidFill>
                <a:latin typeface="Barlow Bold" pitchFamily="34" charset="0"/>
                <a:ea typeface="Barlow Bold" pitchFamily="34" charset="-122"/>
                <a:cs typeface="Barlow Bold" pitchFamily="34" charset="-120"/>
              </a:rPr>
              <a:t>Ejercicio implementación – A* con paredes</a:t>
            </a:r>
            <a:endParaRPr lang="en-US" sz="3900" dirty="0"/>
          </a:p>
        </p:txBody>
      </p:sp>
      <p:sp>
        <p:nvSpPr>
          <p:cNvPr id="3" name="Text 1"/>
          <p:cNvSpPr/>
          <p:nvPr/>
        </p:nvSpPr>
        <p:spPr>
          <a:xfrm>
            <a:off x="758309" y="1677591"/>
            <a:ext cx="3316486" cy="374094"/>
          </a:xfrm>
          <a:prstGeom prst="rect">
            <a:avLst/>
          </a:prstGeom>
          <a:noFill/>
          <a:ln/>
        </p:spPr>
        <p:txBody>
          <a:bodyPr wrap="none" lIns="0" tIns="0" rIns="0" bIns="0" rtlCol="0" anchor="t"/>
          <a:lstStyle/>
          <a:p>
            <a:pPr algn="l" indent="0" marL="0">
              <a:lnSpc>
                <a:spcPts val="2900"/>
              </a:lnSpc>
              <a:buNone/>
            </a:pPr>
            <a:r>
              <a:rPr lang="en-US" sz="2350" b="1" dirty="0">
                <a:solidFill>
                  <a:srgbClr val="2E3C4E"/>
                </a:solidFill>
                <a:latin typeface="Barlow Bold" pitchFamily="34" charset="0"/>
                <a:ea typeface="Barlow Bold" pitchFamily="34" charset="-122"/>
                <a:cs typeface="Barlow Bold" pitchFamily="34" charset="-120"/>
              </a:rPr>
              <a:t>Implementación práctica</a:t>
            </a:r>
            <a:endParaRPr lang="en-US" sz="2350" dirty="0"/>
          </a:p>
        </p:txBody>
      </p:sp>
      <p:sp>
        <p:nvSpPr>
          <p:cNvPr id="4" name="Text 2"/>
          <p:cNvSpPr/>
          <p:nvPr/>
        </p:nvSpPr>
        <p:spPr>
          <a:xfrm>
            <a:off x="758309" y="2241233"/>
            <a:ext cx="7683222" cy="303252"/>
          </a:xfrm>
          <a:prstGeom prst="rect">
            <a:avLst/>
          </a:prstGeom>
          <a:noFill/>
          <a:ln/>
        </p:spPr>
        <p:txBody>
          <a:bodyPr wrap="non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Se desarrolla un agente que aplica A* en una grilla de 18x18 celdas:</a:t>
            </a:r>
            <a:endParaRPr lang="en-US" sz="1450" dirty="0"/>
          </a:p>
        </p:txBody>
      </p:sp>
      <p:sp>
        <p:nvSpPr>
          <p:cNvPr id="5" name="Text 3"/>
          <p:cNvSpPr/>
          <p:nvPr/>
        </p:nvSpPr>
        <p:spPr>
          <a:xfrm>
            <a:off x="758309" y="2715101"/>
            <a:ext cx="7683222"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El punto de inicio se marca en </a:t>
            </a:r>
            <a:pPr algn="l" indent="0" marL="0">
              <a:lnSpc>
                <a:spcPts val="2350"/>
              </a:lnSpc>
              <a:buNone/>
            </a:pPr>
            <a:r>
              <a:rPr lang="en-US" sz="1450" dirty="0">
                <a:solidFill>
                  <a:srgbClr val="2589C9"/>
                </a:solidFill>
                <a:latin typeface="Montserrat" pitchFamily="34" charset="0"/>
                <a:ea typeface="Montserrat" pitchFamily="34" charset="-122"/>
                <a:cs typeface="Montserrat" pitchFamily="34" charset="-120"/>
              </a:rPr>
              <a:t>azul</a:t>
            </a:r>
            <a:endParaRPr lang="en-US" sz="1450" dirty="0"/>
          </a:p>
        </p:txBody>
      </p:sp>
      <p:sp>
        <p:nvSpPr>
          <p:cNvPr id="6" name="Text 4"/>
          <p:cNvSpPr/>
          <p:nvPr/>
        </p:nvSpPr>
        <p:spPr>
          <a:xfrm>
            <a:off x="758309" y="3084671"/>
            <a:ext cx="7683222"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El punto final se marca en </a:t>
            </a:r>
            <a:pPr algn="l" indent="0" marL="0">
              <a:lnSpc>
                <a:spcPts val="2350"/>
              </a:lnSpc>
              <a:buNone/>
            </a:pPr>
            <a:r>
              <a:rPr lang="en-US" sz="1450" dirty="0">
                <a:solidFill>
                  <a:srgbClr val="063E5F"/>
                </a:solidFill>
                <a:latin typeface="Montserrat" pitchFamily="34" charset="0"/>
                <a:ea typeface="Montserrat" pitchFamily="34" charset="-122"/>
                <a:cs typeface="Montserrat" pitchFamily="34" charset="-120"/>
              </a:rPr>
              <a:t>verde</a:t>
            </a:r>
            <a:endParaRPr lang="en-US" sz="1450" dirty="0"/>
          </a:p>
        </p:txBody>
      </p:sp>
      <p:sp>
        <p:nvSpPr>
          <p:cNvPr id="7" name="Text 5"/>
          <p:cNvSpPr/>
          <p:nvPr/>
        </p:nvSpPr>
        <p:spPr>
          <a:xfrm>
            <a:off x="758309" y="3454241"/>
            <a:ext cx="7683222"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Se genera una pared que bloquea el camino directo</a:t>
            </a:r>
            <a:endParaRPr lang="en-US" sz="1450" dirty="0"/>
          </a:p>
        </p:txBody>
      </p:sp>
      <p:sp>
        <p:nvSpPr>
          <p:cNvPr id="8" name="Text 6"/>
          <p:cNvSpPr/>
          <p:nvPr/>
        </p:nvSpPr>
        <p:spPr>
          <a:xfrm>
            <a:off x="758309" y="3823811"/>
            <a:ext cx="7683222"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El agente debe encontrar la ruta óptima rodeando los obstáculos</a:t>
            </a:r>
            <a:endParaRPr lang="en-US" sz="1450" dirty="0"/>
          </a:p>
        </p:txBody>
      </p:sp>
      <p:sp>
        <p:nvSpPr>
          <p:cNvPr id="9" name="Text 7"/>
          <p:cNvSpPr/>
          <p:nvPr/>
        </p:nvSpPr>
        <p:spPr>
          <a:xfrm>
            <a:off x="758309" y="4297680"/>
            <a:ext cx="7683222"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El algoritmo explora de forma eficiente el espacio de estados, priorizando los nodos más prometedores según la función f(n).</a:t>
            </a:r>
            <a:endParaRPr lang="en-US" sz="1450" dirty="0"/>
          </a:p>
        </p:txBody>
      </p:sp>
      <p:pic>
        <p:nvPicPr>
          <p:cNvPr id="10" name="Image 0" descr="preencoded.png">    </p:cNvPr>
          <p:cNvPicPr>
            <a:picLocks noChangeAspect="1"/>
          </p:cNvPicPr>
          <p:nvPr/>
        </p:nvPicPr>
        <p:blipFill>
          <a:blip r:embed="rId1"/>
          <a:stretch>
            <a:fillRect/>
          </a:stretch>
        </p:blipFill>
        <p:spPr>
          <a:xfrm>
            <a:off x="8911590" y="1701284"/>
            <a:ext cx="4968002" cy="4483775"/>
          </a:xfrm>
          <a:prstGeom prst="rect">
            <a:avLst/>
          </a:prstGeom>
        </p:spPr>
      </p:pic>
      <p:sp>
        <p:nvSpPr>
          <p:cNvPr id="11" name="Text 8"/>
          <p:cNvSpPr/>
          <p:nvPr/>
        </p:nvSpPr>
        <p:spPr>
          <a:xfrm>
            <a:off x="8911590" y="6398300"/>
            <a:ext cx="4968002" cy="303252"/>
          </a:xfrm>
          <a:prstGeom prst="rect">
            <a:avLst/>
          </a:prstGeom>
          <a:noFill/>
          <a:ln/>
        </p:spPr>
        <p:txBody>
          <a:bodyPr wrap="none" lIns="0" tIns="0" rIns="0" bIns="0" rtlCol="0" anchor="t"/>
          <a:lstStyle/>
          <a:p>
            <a:pPr algn="l" indent="0" marL="0">
              <a:lnSpc>
                <a:spcPts val="2350"/>
              </a:lnSpc>
              <a:buNone/>
            </a:pPr>
            <a:endParaRPr lang="en-US" sz="1450" dirty="0"/>
          </a:p>
        </p:txBody>
      </p:sp>
      <p:sp>
        <p:nvSpPr>
          <p:cNvPr id="12" name="Text 9"/>
          <p:cNvSpPr/>
          <p:nvPr/>
        </p:nvSpPr>
        <p:spPr>
          <a:xfrm>
            <a:off x="8911590" y="6872168"/>
            <a:ext cx="4968002"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Visualización del resultado final: el camino óptimo encontrado por A* evitando las paredes.</a:t>
            </a:r>
            <a:endParaRPr lang="en-US" sz="14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58309" y="578168"/>
            <a:ext cx="6954083" cy="467678"/>
          </a:xfrm>
          <a:prstGeom prst="rect">
            <a:avLst/>
          </a:prstGeom>
          <a:noFill/>
          <a:ln/>
        </p:spPr>
        <p:txBody>
          <a:bodyPr wrap="none" lIns="0" tIns="0" rIns="0" bIns="0" rtlCol="0" anchor="t"/>
          <a:lstStyle/>
          <a:p>
            <a:pPr algn="l" indent="0" marL="0">
              <a:lnSpc>
                <a:spcPts val="3650"/>
              </a:lnSpc>
              <a:buNone/>
            </a:pPr>
            <a:r>
              <a:rPr lang="en-US" sz="2900" b="1" dirty="0">
                <a:solidFill>
                  <a:srgbClr val="2E3C4E"/>
                </a:solidFill>
                <a:latin typeface="Barlow Bold" pitchFamily="34" charset="0"/>
                <a:ea typeface="Barlow Bold" pitchFamily="34" charset="-122"/>
                <a:cs typeface="Barlow Bold" pitchFamily="34" charset="-120"/>
              </a:rPr>
              <a:t>Resultados obtenidos (código interactivo)</a:t>
            </a:r>
            <a:endParaRPr lang="en-US" sz="2900" dirty="0"/>
          </a:p>
        </p:txBody>
      </p:sp>
      <p:sp>
        <p:nvSpPr>
          <p:cNvPr id="3" name="Shape 1"/>
          <p:cNvSpPr/>
          <p:nvPr/>
        </p:nvSpPr>
        <p:spPr>
          <a:xfrm>
            <a:off x="758309" y="1418987"/>
            <a:ext cx="6383536" cy="895350"/>
          </a:xfrm>
          <a:prstGeom prst="roundRect">
            <a:avLst>
              <a:gd name="adj" fmla="val 23820"/>
            </a:avLst>
          </a:prstGeom>
          <a:solidFill>
            <a:srgbClr val="F2F2F2"/>
          </a:solidFill>
          <a:ln/>
        </p:spPr>
      </p:sp>
      <p:sp>
        <p:nvSpPr>
          <p:cNvPr id="4" name="Shape 2"/>
          <p:cNvSpPr/>
          <p:nvPr/>
        </p:nvSpPr>
        <p:spPr>
          <a:xfrm>
            <a:off x="751284" y="1418987"/>
            <a:ext cx="6397585" cy="895350"/>
          </a:xfrm>
          <a:prstGeom prst="roundRect">
            <a:avLst>
              <a:gd name="adj" fmla="val 2382"/>
            </a:avLst>
          </a:prstGeom>
          <a:solidFill>
            <a:srgbClr val="F2F2F2"/>
          </a:solidFill>
          <a:ln/>
        </p:spPr>
      </p:sp>
      <p:sp>
        <p:nvSpPr>
          <p:cNvPr id="5" name="Text 3"/>
          <p:cNvSpPr/>
          <p:nvPr/>
        </p:nvSpPr>
        <p:spPr>
          <a:xfrm>
            <a:off x="893445" y="1525548"/>
            <a:ext cx="6113264" cy="682228"/>
          </a:xfrm>
          <a:prstGeom prst="rect">
            <a:avLst/>
          </a:prstGeom>
          <a:noFill/>
          <a:ln/>
        </p:spPr>
        <p:txBody>
          <a:bodyPr wrap="square" lIns="0" tIns="0" rIns="0" bIns="0" rtlCol="0" anchor="t"/>
          <a:lstStyle/>
          <a:p>
            <a:pPr algn="l" indent="0" marL="0">
              <a:lnSpc>
                <a:spcPts val="17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Coordenadas iniciales y finales:xo=7; y0=7 ;xf=17 ;yf=17    </a:t>
            </a:r>
            <a:endParaRPr lang="en-US" sz="1100" dirty="0"/>
          </a:p>
        </p:txBody>
      </p:sp>
      <p:pic>
        <p:nvPicPr>
          <p:cNvPr id="6" name="Image 0" descr="preencoded.png">    </p:cNvPr>
          <p:cNvPicPr>
            <a:picLocks noChangeAspect="1"/>
          </p:cNvPicPr>
          <p:nvPr/>
        </p:nvPicPr>
        <p:blipFill>
          <a:blip r:embed="rId1"/>
          <a:stretch>
            <a:fillRect/>
          </a:stretch>
        </p:blipFill>
        <p:spPr>
          <a:xfrm>
            <a:off x="758309" y="2474238"/>
            <a:ext cx="4645104" cy="5017294"/>
          </a:xfrm>
          <a:prstGeom prst="rect">
            <a:avLst/>
          </a:prstGeom>
        </p:spPr>
      </p:pic>
      <p:sp>
        <p:nvSpPr>
          <p:cNvPr id="7" name="Text 4"/>
          <p:cNvSpPr/>
          <p:nvPr/>
        </p:nvSpPr>
        <p:spPr>
          <a:xfrm>
            <a:off x="7496175" y="1401247"/>
            <a:ext cx="2244923" cy="280630"/>
          </a:xfrm>
          <a:prstGeom prst="rect">
            <a:avLst/>
          </a:prstGeom>
          <a:noFill/>
          <a:ln/>
        </p:spPr>
        <p:txBody>
          <a:bodyPr wrap="none" lIns="0" tIns="0" rIns="0" bIns="0" rtlCol="0" anchor="t"/>
          <a:lstStyle/>
          <a:p>
            <a:pPr algn="l" indent="0" marL="0">
              <a:lnSpc>
                <a:spcPts val="2200"/>
              </a:lnSpc>
              <a:buNone/>
            </a:pPr>
            <a:r>
              <a:rPr lang="en-US" sz="1750" b="1" dirty="0">
                <a:solidFill>
                  <a:srgbClr val="2E3C4E"/>
                </a:solidFill>
                <a:latin typeface="Barlow Bold" pitchFamily="34" charset="0"/>
                <a:ea typeface="Barlow Bold" pitchFamily="34" charset="-122"/>
                <a:cs typeface="Barlow Bold" pitchFamily="34" charset="-120"/>
              </a:rPr>
              <a:t>Componentes clave:</a:t>
            </a:r>
            <a:endParaRPr lang="en-US" sz="1750" dirty="0"/>
          </a:p>
        </p:txBody>
      </p:sp>
      <p:sp>
        <p:nvSpPr>
          <p:cNvPr id="8" name="Shape 5"/>
          <p:cNvSpPr/>
          <p:nvPr/>
        </p:nvSpPr>
        <p:spPr>
          <a:xfrm>
            <a:off x="7496175" y="1841778"/>
            <a:ext cx="6383536" cy="918091"/>
          </a:xfrm>
          <a:prstGeom prst="roundRect">
            <a:avLst>
              <a:gd name="adj" fmla="val 7968"/>
            </a:avLst>
          </a:prstGeom>
          <a:solidFill>
            <a:srgbClr val="FFFFFF"/>
          </a:solidFill>
          <a:ln w="15240">
            <a:solidFill>
              <a:srgbClr val="BACFDD"/>
            </a:solidFill>
            <a:prstDash val="solid"/>
          </a:ln>
        </p:spPr>
      </p:sp>
      <p:pic>
        <p:nvPicPr>
          <p:cNvPr id="9" name="Image 1" descr="preencoded.png">    </p:cNvPr>
          <p:cNvPicPr>
            <a:picLocks noChangeAspect="1"/>
          </p:cNvPicPr>
          <p:nvPr/>
        </p:nvPicPr>
        <p:blipFill>
          <a:blip r:embed="rId2"/>
          <a:stretch>
            <a:fillRect/>
          </a:stretch>
        </p:blipFill>
        <p:spPr>
          <a:xfrm>
            <a:off x="7480935" y="1841778"/>
            <a:ext cx="60960" cy="918091"/>
          </a:xfrm>
          <a:prstGeom prst="rect">
            <a:avLst/>
          </a:prstGeom>
        </p:spPr>
      </p:pic>
      <p:sp>
        <p:nvSpPr>
          <p:cNvPr id="10" name="Text 6"/>
          <p:cNvSpPr/>
          <p:nvPr/>
        </p:nvSpPr>
        <p:spPr>
          <a:xfrm>
            <a:off x="7699296" y="1999178"/>
            <a:ext cx="1870829" cy="233720"/>
          </a:xfrm>
          <a:prstGeom prst="rect">
            <a:avLst/>
          </a:prstGeom>
          <a:noFill/>
          <a:ln/>
        </p:spPr>
        <p:txBody>
          <a:bodyPr wrap="none" lIns="0" tIns="0" rIns="0" bIns="0" rtlCol="0" anchor="t"/>
          <a:lstStyle/>
          <a:p>
            <a:pPr algn="l" indent="0" marL="0">
              <a:lnSpc>
                <a:spcPts val="1800"/>
              </a:lnSpc>
              <a:buNone/>
            </a:pPr>
            <a:r>
              <a:rPr lang="en-US" sz="1450" b="1" dirty="0">
                <a:solidFill>
                  <a:srgbClr val="384653"/>
                </a:solidFill>
                <a:latin typeface="Barlow Bold" pitchFamily="34" charset="0"/>
                <a:ea typeface="Barlow Bold" pitchFamily="34" charset="-122"/>
                <a:cs typeface="Barlow Bold" pitchFamily="34" charset="-120"/>
              </a:rPr>
              <a:t>Función manhattan()</a:t>
            </a:r>
            <a:endParaRPr lang="en-US" sz="1450" dirty="0"/>
          </a:p>
        </p:txBody>
      </p:sp>
      <p:sp>
        <p:nvSpPr>
          <p:cNvPr id="11" name="Text 7"/>
          <p:cNvSpPr/>
          <p:nvPr/>
        </p:nvSpPr>
        <p:spPr>
          <a:xfrm>
            <a:off x="7699296" y="2375059"/>
            <a:ext cx="6023015" cy="227409"/>
          </a:xfrm>
          <a:prstGeom prst="rect">
            <a:avLst/>
          </a:prstGeom>
          <a:noFill/>
          <a:ln/>
        </p:spPr>
        <p:txBody>
          <a:bodyPr wrap="none" lIns="0" tIns="0" rIns="0" bIns="0" rtlCol="0" anchor="t"/>
          <a:lstStyle/>
          <a:p>
            <a:pPr algn="l" indent="0" marL="0">
              <a:lnSpc>
                <a:spcPts val="1750"/>
              </a:lnSpc>
              <a:buNone/>
            </a:pPr>
            <a:r>
              <a:rPr lang="en-US" sz="1100" dirty="0">
                <a:solidFill>
                  <a:srgbClr val="384653"/>
                </a:solidFill>
                <a:latin typeface="Montserrat" pitchFamily="34" charset="0"/>
                <a:ea typeface="Montserrat" pitchFamily="34" charset="-122"/>
                <a:cs typeface="Montserrat" pitchFamily="34" charset="-120"/>
              </a:rPr>
              <a:t>Implementa la heurística de distancia de Manhattan entre dos puntos</a:t>
            </a:r>
            <a:endParaRPr lang="en-US" sz="1100" dirty="0"/>
          </a:p>
        </p:txBody>
      </p:sp>
      <p:sp>
        <p:nvSpPr>
          <p:cNvPr id="12" name="Shape 8"/>
          <p:cNvSpPr/>
          <p:nvPr/>
        </p:nvSpPr>
        <p:spPr>
          <a:xfrm>
            <a:off x="7496175" y="2902029"/>
            <a:ext cx="6383536" cy="918091"/>
          </a:xfrm>
          <a:prstGeom prst="roundRect">
            <a:avLst>
              <a:gd name="adj" fmla="val 7968"/>
            </a:avLst>
          </a:prstGeom>
          <a:solidFill>
            <a:srgbClr val="FFFFFF"/>
          </a:solidFill>
          <a:ln w="15240">
            <a:solidFill>
              <a:srgbClr val="BACFDD"/>
            </a:solidFill>
            <a:prstDash val="solid"/>
          </a:ln>
        </p:spPr>
      </p:sp>
      <p:pic>
        <p:nvPicPr>
          <p:cNvPr id="13" name="Image 2" descr="preencoded.png">    </p:cNvPr>
          <p:cNvPicPr>
            <a:picLocks noChangeAspect="1"/>
          </p:cNvPicPr>
          <p:nvPr/>
        </p:nvPicPr>
        <p:blipFill>
          <a:blip r:embed="rId3"/>
          <a:stretch>
            <a:fillRect/>
          </a:stretch>
        </p:blipFill>
        <p:spPr>
          <a:xfrm>
            <a:off x="7480935" y="2902029"/>
            <a:ext cx="60960" cy="918091"/>
          </a:xfrm>
          <a:prstGeom prst="rect">
            <a:avLst/>
          </a:prstGeom>
        </p:spPr>
      </p:pic>
      <p:sp>
        <p:nvSpPr>
          <p:cNvPr id="14" name="Text 9"/>
          <p:cNvSpPr/>
          <p:nvPr/>
        </p:nvSpPr>
        <p:spPr>
          <a:xfrm>
            <a:off x="7699296" y="3059430"/>
            <a:ext cx="1870829" cy="233720"/>
          </a:xfrm>
          <a:prstGeom prst="rect">
            <a:avLst/>
          </a:prstGeom>
          <a:noFill/>
          <a:ln/>
        </p:spPr>
        <p:txBody>
          <a:bodyPr wrap="none" lIns="0" tIns="0" rIns="0" bIns="0" rtlCol="0" anchor="t"/>
          <a:lstStyle/>
          <a:p>
            <a:pPr algn="l" indent="0" marL="0">
              <a:lnSpc>
                <a:spcPts val="1800"/>
              </a:lnSpc>
              <a:buNone/>
            </a:pPr>
            <a:r>
              <a:rPr lang="en-US" sz="1450" b="1" dirty="0">
                <a:solidFill>
                  <a:srgbClr val="384653"/>
                </a:solidFill>
                <a:latin typeface="Barlow Bold" pitchFamily="34" charset="0"/>
                <a:ea typeface="Barlow Bold" pitchFamily="34" charset="-122"/>
                <a:cs typeface="Barlow Bold" pitchFamily="34" charset="-120"/>
              </a:rPr>
              <a:t>Lista de abiertos</a:t>
            </a:r>
            <a:endParaRPr lang="en-US" sz="1450" dirty="0"/>
          </a:p>
        </p:txBody>
      </p:sp>
      <p:sp>
        <p:nvSpPr>
          <p:cNvPr id="15" name="Text 10"/>
          <p:cNvSpPr/>
          <p:nvPr/>
        </p:nvSpPr>
        <p:spPr>
          <a:xfrm>
            <a:off x="7699296" y="3435310"/>
            <a:ext cx="6023015" cy="227409"/>
          </a:xfrm>
          <a:prstGeom prst="rect">
            <a:avLst/>
          </a:prstGeom>
          <a:noFill/>
          <a:ln/>
        </p:spPr>
        <p:txBody>
          <a:bodyPr wrap="none" lIns="0" tIns="0" rIns="0" bIns="0" rtlCol="0" anchor="t"/>
          <a:lstStyle/>
          <a:p>
            <a:pPr algn="l" indent="0" marL="0">
              <a:lnSpc>
                <a:spcPts val="1750"/>
              </a:lnSpc>
              <a:buNone/>
            </a:pPr>
            <a:r>
              <a:rPr lang="en-US" sz="1100" dirty="0">
                <a:solidFill>
                  <a:srgbClr val="384653"/>
                </a:solidFill>
                <a:latin typeface="Montserrat" pitchFamily="34" charset="0"/>
                <a:ea typeface="Montserrat" pitchFamily="34" charset="-122"/>
                <a:cs typeface="Montserrat" pitchFamily="34" charset="-120"/>
              </a:rPr>
              <a:t>Cola de prioridad que ordena nodos por valor f(n)</a:t>
            </a:r>
            <a:endParaRPr lang="en-US" sz="1100" dirty="0"/>
          </a:p>
        </p:txBody>
      </p:sp>
      <p:sp>
        <p:nvSpPr>
          <p:cNvPr id="16" name="Shape 11"/>
          <p:cNvSpPr/>
          <p:nvPr/>
        </p:nvSpPr>
        <p:spPr>
          <a:xfrm>
            <a:off x="7496175" y="3962281"/>
            <a:ext cx="6383536" cy="918091"/>
          </a:xfrm>
          <a:prstGeom prst="roundRect">
            <a:avLst>
              <a:gd name="adj" fmla="val 7968"/>
            </a:avLst>
          </a:prstGeom>
          <a:solidFill>
            <a:srgbClr val="FFFFFF"/>
          </a:solidFill>
          <a:ln w="15240">
            <a:solidFill>
              <a:srgbClr val="BACFDD"/>
            </a:solidFill>
            <a:prstDash val="solid"/>
          </a:ln>
        </p:spPr>
      </p:sp>
      <p:pic>
        <p:nvPicPr>
          <p:cNvPr id="17" name="Image 3" descr="preencoded.png">    </p:cNvPr>
          <p:cNvPicPr>
            <a:picLocks noChangeAspect="1"/>
          </p:cNvPicPr>
          <p:nvPr/>
        </p:nvPicPr>
        <p:blipFill>
          <a:blip r:embed="rId4"/>
          <a:stretch>
            <a:fillRect/>
          </a:stretch>
        </p:blipFill>
        <p:spPr>
          <a:xfrm>
            <a:off x="7480935" y="3962281"/>
            <a:ext cx="60960" cy="918091"/>
          </a:xfrm>
          <a:prstGeom prst="rect">
            <a:avLst/>
          </a:prstGeom>
        </p:spPr>
      </p:pic>
      <p:sp>
        <p:nvSpPr>
          <p:cNvPr id="18" name="Text 12"/>
          <p:cNvSpPr/>
          <p:nvPr/>
        </p:nvSpPr>
        <p:spPr>
          <a:xfrm>
            <a:off x="7699296" y="4119682"/>
            <a:ext cx="1870829" cy="233720"/>
          </a:xfrm>
          <a:prstGeom prst="rect">
            <a:avLst/>
          </a:prstGeom>
          <a:noFill/>
          <a:ln/>
        </p:spPr>
        <p:txBody>
          <a:bodyPr wrap="none" lIns="0" tIns="0" rIns="0" bIns="0" rtlCol="0" anchor="t"/>
          <a:lstStyle/>
          <a:p>
            <a:pPr algn="l" indent="0" marL="0">
              <a:lnSpc>
                <a:spcPts val="1800"/>
              </a:lnSpc>
              <a:buNone/>
            </a:pPr>
            <a:r>
              <a:rPr lang="en-US" sz="1450" b="1" dirty="0">
                <a:solidFill>
                  <a:srgbClr val="384653"/>
                </a:solidFill>
                <a:latin typeface="Barlow Bold" pitchFamily="34" charset="0"/>
                <a:ea typeface="Barlow Bold" pitchFamily="34" charset="-122"/>
                <a:cs typeface="Barlow Bold" pitchFamily="34" charset="-120"/>
              </a:rPr>
              <a:t>Estructura vino_de</a:t>
            </a:r>
            <a:endParaRPr lang="en-US" sz="1450" dirty="0"/>
          </a:p>
        </p:txBody>
      </p:sp>
      <p:sp>
        <p:nvSpPr>
          <p:cNvPr id="19" name="Text 13"/>
          <p:cNvSpPr/>
          <p:nvPr/>
        </p:nvSpPr>
        <p:spPr>
          <a:xfrm>
            <a:off x="7699296" y="4495562"/>
            <a:ext cx="6023015" cy="227409"/>
          </a:xfrm>
          <a:prstGeom prst="rect">
            <a:avLst/>
          </a:prstGeom>
          <a:noFill/>
          <a:ln/>
        </p:spPr>
        <p:txBody>
          <a:bodyPr wrap="none" lIns="0" tIns="0" rIns="0" bIns="0" rtlCol="0" anchor="t"/>
          <a:lstStyle/>
          <a:p>
            <a:pPr algn="l" indent="0" marL="0">
              <a:lnSpc>
                <a:spcPts val="1750"/>
              </a:lnSpc>
              <a:buNone/>
            </a:pPr>
            <a:r>
              <a:rPr lang="en-US" sz="1100" dirty="0">
                <a:solidFill>
                  <a:srgbClr val="384653"/>
                </a:solidFill>
                <a:latin typeface="Montserrat" pitchFamily="34" charset="0"/>
                <a:ea typeface="Montserrat" pitchFamily="34" charset="-122"/>
                <a:cs typeface="Montserrat" pitchFamily="34" charset="-120"/>
              </a:rPr>
              <a:t>Almacena la procedencia de cada nodo para reconstruir el camino</a:t>
            </a:r>
            <a:endParaRPr lang="en-US" sz="1100" dirty="0"/>
          </a:p>
        </p:txBody>
      </p:sp>
      <p:sp>
        <p:nvSpPr>
          <p:cNvPr id="20" name="Shape 14"/>
          <p:cNvSpPr/>
          <p:nvPr/>
        </p:nvSpPr>
        <p:spPr>
          <a:xfrm>
            <a:off x="7496175" y="5022533"/>
            <a:ext cx="6383536" cy="918091"/>
          </a:xfrm>
          <a:prstGeom prst="roundRect">
            <a:avLst>
              <a:gd name="adj" fmla="val 7968"/>
            </a:avLst>
          </a:prstGeom>
          <a:solidFill>
            <a:srgbClr val="FFFFFF"/>
          </a:solidFill>
          <a:ln w="15240">
            <a:solidFill>
              <a:srgbClr val="BACFDD"/>
            </a:solidFill>
            <a:prstDash val="solid"/>
          </a:ln>
        </p:spPr>
      </p:sp>
      <p:pic>
        <p:nvPicPr>
          <p:cNvPr id="21" name="Image 4" descr="preencoded.png">    </p:cNvPr>
          <p:cNvPicPr>
            <a:picLocks noChangeAspect="1"/>
          </p:cNvPicPr>
          <p:nvPr/>
        </p:nvPicPr>
        <p:blipFill>
          <a:blip r:embed="rId5"/>
          <a:stretch>
            <a:fillRect/>
          </a:stretch>
        </p:blipFill>
        <p:spPr>
          <a:xfrm>
            <a:off x="7480935" y="5022533"/>
            <a:ext cx="60960" cy="918091"/>
          </a:xfrm>
          <a:prstGeom prst="rect">
            <a:avLst/>
          </a:prstGeom>
        </p:spPr>
      </p:pic>
      <p:sp>
        <p:nvSpPr>
          <p:cNvPr id="22" name="Text 15"/>
          <p:cNvSpPr/>
          <p:nvPr/>
        </p:nvSpPr>
        <p:spPr>
          <a:xfrm>
            <a:off x="7699296" y="5179933"/>
            <a:ext cx="1870829" cy="233720"/>
          </a:xfrm>
          <a:prstGeom prst="rect">
            <a:avLst/>
          </a:prstGeom>
          <a:noFill/>
          <a:ln/>
        </p:spPr>
        <p:txBody>
          <a:bodyPr wrap="none" lIns="0" tIns="0" rIns="0" bIns="0" rtlCol="0" anchor="t"/>
          <a:lstStyle/>
          <a:p>
            <a:pPr algn="l" indent="0" marL="0">
              <a:lnSpc>
                <a:spcPts val="1800"/>
              </a:lnSpc>
              <a:buNone/>
            </a:pPr>
            <a:r>
              <a:rPr lang="en-US" sz="1450" b="1" dirty="0">
                <a:solidFill>
                  <a:srgbClr val="384653"/>
                </a:solidFill>
                <a:latin typeface="Barlow Bold" pitchFamily="34" charset="0"/>
                <a:ea typeface="Barlow Bold" pitchFamily="34" charset="-122"/>
                <a:cs typeface="Barlow Bold" pitchFamily="34" charset="-120"/>
              </a:rPr>
              <a:t>Función f(n)</a:t>
            </a:r>
            <a:endParaRPr lang="en-US" sz="1450" dirty="0"/>
          </a:p>
        </p:txBody>
      </p:sp>
      <p:sp>
        <p:nvSpPr>
          <p:cNvPr id="23" name="Text 16"/>
          <p:cNvSpPr/>
          <p:nvPr/>
        </p:nvSpPr>
        <p:spPr>
          <a:xfrm>
            <a:off x="7699296" y="5555813"/>
            <a:ext cx="6023015" cy="227409"/>
          </a:xfrm>
          <a:prstGeom prst="rect">
            <a:avLst/>
          </a:prstGeom>
          <a:noFill/>
          <a:ln/>
        </p:spPr>
        <p:txBody>
          <a:bodyPr wrap="none" lIns="0" tIns="0" rIns="0" bIns="0" rtlCol="0" anchor="t"/>
          <a:lstStyle/>
          <a:p>
            <a:pPr algn="l" indent="0" marL="0">
              <a:lnSpc>
                <a:spcPts val="1750"/>
              </a:lnSpc>
              <a:buNone/>
            </a:pPr>
            <a:r>
              <a:rPr lang="en-US" sz="1100" dirty="0">
                <a:solidFill>
                  <a:srgbClr val="384653"/>
                </a:solidFill>
                <a:latin typeface="Montserrat" pitchFamily="34" charset="0"/>
                <a:ea typeface="Montserrat" pitchFamily="34" charset="-122"/>
                <a:cs typeface="Montserrat" pitchFamily="34" charset="-120"/>
              </a:rPr>
              <a:t>Suma del costo real (g) y la heurística (h)</a:t>
            </a:r>
            <a:endParaRPr lang="en-US" sz="11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58309" y="1457563"/>
            <a:ext cx="4988838" cy="623530"/>
          </a:xfrm>
          <a:prstGeom prst="rect">
            <a:avLst/>
          </a:prstGeom>
          <a:noFill/>
          <a:ln/>
        </p:spPr>
        <p:txBody>
          <a:bodyPr wrap="none" lIns="0" tIns="0" rIns="0" bIns="0" rtlCol="0" anchor="t"/>
          <a:lstStyle/>
          <a:p>
            <a:pPr algn="l" indent="0" marL="0">
              <a:lnSpc>
                <a:spcPts val="4900"/>
              </a:lnSpc>
              <a:buNone/>
            </a:pPr>
            <a:r>
              <a:rPr lang="en-US" sz="3900" b="1" dirty="0">
                <a:solidFill>
                  <a:srgbClr val="2E3C4E"/>
                </a:solidFill>
                <a:latin typeface="Barlow Bold" pitchFamily="34" charset="0"/>
                <a:ea typeface="Barlow Bold" pitchFamily="34" charset="-122"/>
                <a:cs typeface="Barlow Bold" pitchFamily="34" charset="-120"/>
              </a:rPr>
              <a:t>Conclusiones</a:t>
            </a:r>
            <a:endParaRPr lang="en-US" sz="3900" dirty="0"/>
          </a:p>
        </p:txBody>
      </p:sp>
      <p:sp>
        <p:nvSpPr>
          <p:cNvPr id="3" name="Shape 1"/>
          <p:cNvSpPr/>
          <p:nvPr/>
        </p:nvSpPr>
        <p:spPr>
          <a:xfrm>
            <a:off x="758309" y="2460188"/>
            <a:ext cx="4244816" cy="3188851"/>
          </a:xfrm>
          <a:prstGeom prst="roundRect">
            <a:avLst>
              <a:gd name="adj" fmla="val 8918"/>
            </a:avLst>
          </a:prstGeom>
          <a:solidFill>
            <a:srgbClr val="D4E9F7"/>
          </a:solidFill>
          <a:ln w="7620">
            <a:solidFill>
              <a:srgbClr val="BACFDD"/>
            </a:solidFill>
            <a:prstDash val="solid"/>
          </a:ln>
        </p:spPr>
      </p:sp>
      <p:sp>
        <p:nvSpPr>
          <p:cNvPr id="4" name="Text 2"/>
          <p:cNvSpPr/>
          <p:nvPr/>
        </p:nvSpPr>
        <p:spPr>
          <a:xfrm>
            <a:off x="955477" y="2657356"/>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DFS</a:t>
            </a:r>
            <a:endParaRPr lang="en-US" sz="1950" dirty="0"/>
          </a:p>
        </p:txBody>
      </p:sp>
      <p:sp>
        <p:nvSpPr>
          <p:cNvPr id="5" name="Text 3"/>
          <p:cNvSpPr/>
          <p:nvPr/>
        </p:nvSpPr>
        <p:spPr>
          <a:xfrm>
            <a:off x="955477" y="3082766"/>
            <a:ext cx="3850481"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Recorre caminos más largos, explorando profundamente antes de retroceder.</a:t>
            </a:r>
            <a:endParaRPr lang="en-US" sz="1450" dirty="0"/>
          </a:p>
        </p:txBody>
      </p:sp>
      <p:sp>
        <p:nvSpPr>
          <p:cNvPr id="6" name="Text 4"/>
          <p:cNvSpPr/>
          <p:nvPr/>
        </p:nvSpPr>
        <p:spPr>
          <a:xfrm>
            <a:off x="955477" y="3802975"/>
            <a:ext cx="3850481"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Ventaja: usa poca memoria</a:t>
            </a:r>
            <a:endParaRPr lang="en-US" sz="1450" dirty="0"/>
          </a:p>
        </p:txBody>
      </p:sp>
      <p:sp>
        <p:nvSpPr>
          <p:cNvPr id="7" name="Text 5"/>
          <p:cNvSpPr/>
          <p:nvPr/>
        </p:nvSpPr>
        <p:spPr>
          <a:xfrm>
            <a:off x="955477" y="4172545"/>
            <a:ext cx="3850481" cy="606504"/>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Desventaja: puede quedar atrapado en caminos muy largos</a:t>
            </a:r>
            <a:endParaRPr lang="en-US" sz="1450" dirty="0"/>
          </a:p>
        </p:txBody>
      </p:sp>
      <p:sp>
        <p:nvSpPr>
          <p:cNvPr id="8" name="Text 6"/>
          <p:cNvSpPr/>
          <p:nvPr/>
        </p:nvSpPr>
        <p:spPr>
          <a:xfrm>
            <a:off x="955477" y="4845368"/>
            <a:ext cx="3850481" cy="606504"/>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Resultado: solución ineficiente, recorrido extenso</a:t>
            </a:r>
            <a:endParaRPr lang="en-US" sz="1450" dirty="0"/>
          </a:p>
        </p:txBody>
      </p:sp>
      <p:sp>
        <p:nvSpPr>
          <p:cNvPr id="9" name="Shape 7"/>
          <p:cNvSpPr/>
          <p:nvPr/>
        </p:nvSpPr>
        <p:spPr>
          <a:xfrm>
            <a:off x="5192673" y="2460188"/>
            <a:ext cx="4244935" cy="3188851"/>
          </a:xfrm>
          <a:prstGeom prst="roundRect">
            <a:avLst>
              <a:gd name="adj" fmla="val 8918"/>
            </a:avLst>
          </a:prstGeom>
          <a:solidFill>
            <a:srgbClr val="D4E9F7"/>
          </a:solidFill>
          <a:ln w="7620">
            <a:solidFill>
              <a:srgbClr val="BACFDD"/>
            </a:solidFill>
            <a:prstDash val="solid"/>
          </a:ln>
        </p:spPr>
      </p:sp>
      <p:sp>
        <p:nvSpPr>
          <p:cNvPr id="10" name="Text 8"/>
          <p:cNvSpPr/>
          <p:nvPr/>
        </p:nvSpPr>
        <p:spPr>
          <a:xfrm>
            <a:off x="5389840" y="2657356"/>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Voraz (Greedy)</a:t>
            </a:r>
            <a:endParaRPr lang="en-US" sz="1950" dirty="0"/>
          </a:p>
        </p:txBody>
      </p:sp>
      <p:sp>
        <p:nvSpPr>
          <p:cNvPr id="11" name="Text 9"/>
          <p:cNvSpPr/>
          <p:nvPr/>
        </p:nvSpPr>
        <p:spPr>
          <a:xfrm>
            <a:off x="5389840" y="3082766"/>
            <a:ext cx="3850600"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Siempre se dirige hacia el objetivo según la heurística.</a:t>
            </a:r>
            <a:endParaRPr lang="en-US" sz="1450" dirty="0"/>
          </a:p>
        </p:txBody>
      </p:sp>
      <p:sp>
        <p:nvSpPr>
          <p:cNvPr id="12" name="Text 10"/>
          <p:cNvSpPr/>
          <p:nvPr/>
        </p:nvSpPr>
        <p:spPr>
          <a:xfrm>
            <a:off x="5389840" y="3802975"/>
            <a:ext cx="3850600"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Ventaja: muy rápido</a:t>
            </a:r>
            <a:endParaRPr lang="en-US" sz="1450" dirty="0"/>
          </a:p>
        </p:txBody>
      </p:sp>
      <p:sp>
        <p:nvSpPr>
          <p:cNvPr id="13" name="Text 11"/>
          <p:cNvSpPr/>
          <p:nvPr/>
        </p:nvSpPr>
        <p:spPr>
          <a:xfrm>
            <a:off x="5389840" y="4172545"/>
            <a:ext cx="3850600" cy="606504"/>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Desventaja: ignora costos acumulados</a:t>
            </a:r>
            <a:endParaRPr lang="en-US" sz="1450" dirty="0"/>
          </a:p>
        </p:txBody>
      </p:sp>
      <p:sp>
        <p:nvSpPr>
          <p:cNvPr id="14" name="Text 12"/>
          <p:cNvSpPr/>
          <p:nvPr/>
        </p:nvSpPr>
        <p:spPr>
          <a:xfrm>
            <a:off x="5389840" y="4845368"/>
            <a:ext cx="3850600" cy="606504"/>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Resultado: solución rápida pero subóptima</a:t>
            </a:r>
            <a:endParaRPr lang="en-US" sz="1450" dirty="0"/>
          </a:p>
        </p:txBody>
      </p:sp>
      <p:sp>
        <p:nvSpPr>
          <p:cNvPr id="15" name="Shape 13"/>
          <p:cNvSpPr/>
          <p:nvPr/>
        </p:nvSpPr>
        <p:spPr>
          <a:xfrm>
            <a:off x="9627156" y="2460188"/>
            <a:ext cx="4244816" cy="3188851"/>
          </a:xfrm>
          <a:prstGeom prst="roundRect">
            <a:avLst>
              <a:gd name="adj" fmla="val 8918"/>
            </a:avLst>
          </a:prstGeom>
          <a:solidFill>
            <a:srgbClr val="D4E9F7"/>
          </a:solidFill>
          <a:ln w="7620">
            <a:solidFill>
              <a:srgbClr val="BACFDD"/>
            </a:solidFill>
            <a:prstDash val="solid"/>
          </a:ln>
        </p:spPr>
      </p:sp>
      <p:sp>
        <p:nvSpPr>
          <p:cNvPr id="16" name="Text 14"/>
          <p:cNvSpPr/>
          <p:nvPr/>
        </p:nvSpPr>
        <p:spPr>
          <a:xfrm>
            <a:off x="9824323" y="2657356"/>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A*</a:t>
            </a:r>
            <a:endParaRPr lang="en-US" sz="1950" dirty="0"/>
          </a:p>
        </p:txBody>
      </p:sp>
      <p:sp>
        <p:nvSpPr>
          <p:cNvPr id="17" name="Text 15"/>
          <p:cNvSpPr/>
          <p:nvPr/>
        </p:nvSpPr>
        <p:spPr>
          <a:xfrm>
            <a:off x="9824323" y="3082766"/>
            <a:ext cx="3850481"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Equilibra costo actual y estimación futura.</a:t>
            </a:r>
            <a:endParaRPr lang="en-US" sz="1450" dirty="0"/>
          </a:p>
        </p:txBody>
      </p:sp>
      <p:sp>
        <p:nvSpPr>
          <p:cNvPr id="18" name="Text 16"/>
          <p:cNvSpPr/>
          <p:nvPr/>
        </p:nvSpPr>
        <p:spPr>
          <a:xfrm>
            <a:off x="9824323" y="3802975"/>
            <a:ext cx="3850481"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Ventaja: encuentra solución óptima</a:t>
            </a:r>
            <a:endParaRPr lang="en-US" sz="1450" dirty="0"/>
          </a:p>
        </p:txBody>
      </p:sp>
      <p:sp>
        <p:nvSpPr>
          <p:cNvPr id="19" name="Text 17"/>
          <p:cNvSpPr/>
          <p:nvPr/>
        </p:nvSpPr>
        <p:spPr>
          <a:xfrm>
            <a:off x="9824323" y="4172545"/>
            <a:ext cx="3850481" cy="606504"/>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Desventaja: mayor consumo de memoria</a:t>
            </a:r>
            <a:endParaRPr lang="en-US" sz="1450" dirty="0"/>
          </a:p>
        </p:txBody>
      </p:sp>
      <p:sp>
        <p:nvSpPr>
          <p:cNvPr id="20" name="Text 18"/>
          <p:cNvSpPr/>
          <p:nvPr/>
        </p:nvSpPr>
        <p:spPr>
          <a:xfrm>
            <a:off x="9824323" y="4845368"/>
            <a:ext cx="3850481" cy="606504"/>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Resultado: camino de costo mínimo garantizado</a:t>
            </a:r>
            <a:endParaRPr lang="en-US" sz="1450" dirty="0"/>
          </a:p>
        </p:txBody>
      </p:sp>
      <p:sp>
        <p:nvSpPr>
          <p:cNvPr id="21" name="Text 19"/>
          <p:cNvSpPr/>
          <p:nvPr/>
        </p:nvSpPr>
        <p:spPr>
          <a:xfrm>
            <a:off x="758309" y="5862280"/>
            <a:ext cx="13113782" cy="909757"/>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Las comparaciones realizadas en el TP2 demuestran claramente las ventajas de los algoritmos informados, especialmente A*, para problemas de búsqueda de caminos. La elección del algoritmo adecuado dependerá de las características específicas del problema y de los recursos disponibles.</a:t>
            </a:r>
            <a:endParaRPr lang="en-US" sz="14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758309" y="637103"/>
            <a:ext cx="3991094" cy="498872"/>
          </a:xfrm>
          <a:prstGeom prst="rect">
            <a:avLst/>
          </a:prstGeom>
          <a:noFill/>
          <a:ln/>
        </p:spPr>
        <p:txBody>
          <a:bodyPr wrap="none" lIns="0" tIns="0" rIns="0" bIns="0" rtlCol="0" anchor="t"/>
          <a:lstStyle/>
          <a:p>
            <a:pPr algn="l" indent="0" marL="0">
              <a:lnSpc>
                <a:spcPts val="3900"/>
              </a:lnSpc>
              <a:buNone/>
            </a:pPr>
            <a:r>
              <a:rPr lang="en-US" sz="3100" b="1" dirty="0">
                <a:solidFill>
                  <a:srgbClr val="2E3C4E"/>
                </a:solidFill>
                <a:latin typeface="Barlow Bold" pitchFamily="34" charset="0"/>
                <a:ea typeface="Barlow Bold" pitchFamily="34" charset="-122"/>
                <a:cs typeface="Barlow Bold" pitchFamily="34" charset="-120"/>
              </a:rPr>
              <a:t>Conclusiones</a:t>
            </a:r>
            <a:endParaRPr lang="en-US" sz="3100" dirty="0"/>
          </a:p>
        </p:txBody>
      </p:sp>
      <p:sp>
        <p:nvSpPr>
          <p:cNvPr id="3" name="Shape 1"/>
          <p:cNvSpPr/>
          <p:nvPr/>
        </p:nvSpPr>
        <p:spPr>
          <a:xfrm>
            <a:off x="985718" y="1685687"/>
            <a:ext cx="7492722" cy="151567"/>
          </a:xfrm>
          <a:prstGeom prst="roundRect">
            <a:avLst>
              <a:gd name="adj" fmla="val 150096"/>
            </a:avLst>
          </a:prstGeom>
          <a:solidFill>
            <a:srgbClr val="D4E9F7"/>
          </a:solidFill>
          <a:ln w="7620">
            <a:solidFill>
              <a:srgbClr val="BACFDD"/>
            </a:solidFill>
            <a:prstDash val="solid"/>
          </a:ln>
        </p:spPr>
      </p:sp>
      <p:sp>
        <p:nvSpPr>
          <p:cNvPr id="4" name="Shape 2"/>
          <p:cNvSpPr/>
          <p:nvPr/>
        </p:nvSpPr>
        <p:spPr>
          <a:xfrm>
            <a:off x="758309" y="1533942"/>
            <a:ext cx="454938" cy="454938"/>
          </a:xfrm>
          <a:prstGeom prst="roundRect">
            <a:avLst>
              <a:gd name="adj" fmla="val 100497"/>
            </a:avLst>
          </a:prstGeom>
          <a:solidFill>
            <a:srgbClr val="D4E9F7"/>
          </a:solidFill>
          <a:ln w="7620">
            <a:solidFill>
              <a:srgbClr val="BACFDD"/>
            </a:solidFill>
            <a:prstDash val="solid"/>
          </a:ln>
        </p:spPr>
      </p:sp>
      <p:pic>
        <p:nvPicPr>
          <p:cNvPr id="5" name="Image 0" descr="preencoded.png">    </p:cNvPr>
          <p:cNvPicPr>
            <a:picLocks noChangeAspect="1"/>
          </p:cNvPicPr>
          <p:nvPr/>
        </p:nvPicPr>
        <p:blipFill>
          <a:blip r:embed="rId1"/>
          <a:stretch>
            <a:fillRect/>
          </a:stretch>
        </p:blipFill>
        <p:spPr>
          <a:xfrm>
            <a:off x="872014" y="1619310"/>
            <a:ext cx="227409" cy="284321"/>
          </a:xfrm>
          <a:prstGeom prst="rect">
            <a:avLst/>
          </a:prstGeom>
        </p:spPr>
      </p:pic>
      <p:sp>
        <p:nvSpPr>
          <p:cNvPr id="6" name="Text 3"/>
          <p:cNvSpPr/>
          <p:nvPr/>
        </p:nvSpPr>
        <p:spPr>
          <a:xfrm>
            <a:off x="909876" y="2140506"/>
            <a:ext cx="2457212" cy="249436"/>
          </a:xfrm>
          <a:prstGeom prst="rect">
            <a:avLst/>
          </a:prstGeom>
          <a:noFill/>
          <a:ln/>
        </p:spPr>
        <p:txBody>
          <a:bodyPr wrap="none" lIns="0" tIns="0" rIns="0" bIns="0" rtlCol="0" anchor="t"/>
          <a:lstStyle/>
          <a:p>
            <a:pPr algn="l" indent="0" marL="0">
              <a:lnSpc>
                <a:spcPts val="1950"/>
              </a:lnSpc>
              <a:buNone/>
            </a:pPr>
            <a:r>
              <a:rPr lang="en-US" sz="1550" b="1" dirty="0">
                <a:solidFill>
                  <a:srgbClr val="384653"/>
                </a:solidFill>
                <a:latin typeface="Barlow Bold" pitchFamily="34" charset="0"/>
                <a:ea typeface="Barlow Bold" pitchFamily="34" charset="-122"/>
                <a:cs typeface="Barlow Bold" pitchFamily="34" charset="-120"/>
              </a:rPr>
              <a:t>Importancia de la heurística</a:t>
            </a:r>
            <a:endParaRPr lang="en-US" sz="1550" dirty="0"/>
          </a:p>
        </p:txBody>
      </p:sp>
      <p:sp>
        <p:nvSpPr>
          <p:cNvPr id="7" name="Text 4"/>
          <p:cNvSpPr/>
          <p:nvPr/>
        </p:nvSpPr>
        <p:spPr>
          <a:xfrm>
            <a:off x="909876" y="2541508"/>
            <a:ext cx="7417118" cy="485299"/>
          </a:xfrm>
          <a:prstGeom prst="rect">
            <a:avLst/>
          </a:prstGeom>
          <a:noFill/>
          <a:ln/>
        </p:spPr>
        <p:txBody>
          <a:bodyPr wrap="square" lIns="0" tIns="0" rIns="0" bIns="0" rtlCol="0" anchor="t"/>
          <a:lstStyle/>
          <a:p>
            <a:pPr algn="l" indent="0" marL="0">
              <a:lnSpc>
                <a:spcPts val="1900"/>
              </a:lnSpc>
              <a:buNone/>
            </a:pPr>
            <a:r>
              <a:rPr lang="en-US" sz="1150" dirty="0">
                <a:solidFill>
                  <a:srgbClr val="384653"/>
                </a:solidFill>
                <a:latin typeface="Montserrat" pitchFamily="34" charset="0"/>
                <a:ea typeface="Montserrat" pitchFamily="34" charset="-122"/>
                <a:cs typeface="Montserrat" pitchFamily="34" charset="-120"/>
              </a:rPr>
              <a:t>La heurística es fundamental para guiar la búsqueda de manera eficiente hacia la solución. Una buena heurística reduce drásticamente el espacio de búsqueda.</a:t>
            </a:r>
            <a:endParaRPr lang="en-US" sz="1150" dirty="0"/>
          </a:p>
        </p:txBody>
      </p:sp>
      <p:sp>
        <p:nvSpPr>
          <p:cNvPr id="8" name="Shape 5"/>
          <p:cNvSpPr/>
          <p:nvPr/>
        </p:nvSpPr>
        <p:spPr>
          <a:xfrm>
            <a:off x="1213128" y="3481626"/>
            <a:ext cx="7265313" cy="151567"/>
          </a:xfrm>
          <a:prstGeom prst="roundRect">
            <a:avLst>
              <a:gd name="adj" fmla="val 150096"/>
            </a:avLst>
          </a:prstGeom>
          <a:solidFill>
            <a:srgbClr val="D4E9F7"/>
          </a:solidFill>
          <a:ln w="7620">
            <a:solidFill>
              <a:srgbClr val="BACFDD"/>
            </a:solidFill>
            <a:prstDash val="solid"/>
          </a:ln>
        </p:spPr>
      </p:sp>
      <p:sp>
        <p:nvSpPr>
          <p:cNvPr id="9" name="Shape 6"/>
          <p:cNvSpPr/>
          <p:nvPr/>
        </p:nvSpPr>
        <p:spPr>
          <a:xfrm>
            <a:off x="985718" y="3329880"/>
            <a:ext cx="454938" cy="454938"/>
          </a:xfrm>
          <a:prstGeom prst="roundRect">
            <a:avLst>
              <a:gd name="adj" fmla="val 100497"/>
            </a:avLst>
          </a:prstGeom>
          <a:solidFill>
            <a:srgbClr val="D4E9F7"/>
          </a:solidFill>
          <a:ln w="7620">
            <a:solidFill>
              <a:srgbClr val="BACFDD"/>
            </a:solidFill>
            <a:prstDash val="solid"/>
          </a:ln>
        </p:spPr>
      </p:sp>
      <p:pic>
        <p:nvPicPr>
          <p:cNvPr id="10" name="Image 1" descr="preencoded.png">    </p:cNvPr>
          <p:cNvPicPr>
            <a:picLocks noChangeAspect="1"/>
          </p:cNvPicPr>
          <p:nvPr/>
        </p:nvPicPr>
        <p:blipFill>
          <a:blip r:embed="rId2"/>
          <a:stretch>
            <a:fillRect/>
          </a:stretch>
        </p:blipFill>
        <p:spPr>
          <a:xfrm>
            <a:off x="1099423" y="3415248"/>
            <a:ext cx="227409" cy="284321"/>
          </a:xfrm>
          <a:prstGeom prst="rect">
            <a:avLst/>
          </a:prstGeom>
        </p:spPr>
      </p:pic>
      <p:sp>
        <p:nvSpPr>
          <p:cNvPr id="11" name="Text 7"/>
          <p:cNvSpPr/>
          <p:nvPr/>
        </p:nvSpPr>
        <p:spPr>
          <a:xfrm>
            <a:off x="1137285" y="3936444"/>
            <a:ext cx="2328743" cy="249436"/>
          </a:xfrm>
          <a:prstGeom prst="rect">
            <a:avLst/>
          </a:prstGeom>
          <a:noFill/>
          <a:ln/>
        </p:spPr>
        <p:txBody>
          <a:bodyPr wrap="none" lIns="0" tIns="0" rIns="0" bIns="0" rtlCol="0" anchor="t"/>
          <a:lstStyle/>
          <a:p>
            <a:pPr algn="l" indent="0" marL="0">
              <a:lnSpc>
                <a:spcPts val="1950"/>
              </a:lnSpc>
              <a:buNone/>
            </a:pPr>
            <a:r>
              <a:rPr lang="en-US" sz="1550" b="1" dirty="0">
                <a:solidFill>
                  <a:srgbClr val="384653"/>
                </a:solidFill>
                <a:latin typeface="Barlow Bold" pitchFamily="34" charset="0"/>
                <a:ea typeface="Barlow Bold" pitchFamily="34" charset="-122"/>
                <a:cs typeface="Barlow Bold" pitchFamily="34" charset="-120"/>
              </a:rPr>
              <a:t>Estrategias no informadas</a:t>
            </a:r>
            <a:endParaRPr lang="en-US" sz="1550" dirty="0"/>
          </a:p>
        </p:txBody>
      </p:sp>
      <p:sp>
        <p:nvSpPr>
          <p:cNvPr id="12" name="Text 8"/>
          <p:cNvSpPr/>
          <p:nvPr/>
        </p:nvSpPr>
        <p:spPr>
          <a:xfrm>
            <a:off x="1137285" y="4337447"/>
            <a:ext cx="7189708" cy="485299"/>
          </a:xfrm>
          <a:prstGeom prst="rect">
            <a:avLst/>
          </a:prstGeom>
          <a:noFill/>
          <a:ln/>
        </p:spPr>
        <p:txBody>
          <a:bodyPr wrap="square" lIns="0" tIns="0" rIns="0" bIns="0" rtlCol="0" anchor="t"/>
          <a:lstStyle/>
          <a:p>
            <a:pPr algn="l" indent="0" marL="0">
              <a:lnSpc>
                <a:spcPts val="1900"/>
              </a:lnSpc>
              <a:buNone/>
            </a:pPr>
            <a:r>
              <a:rPr lang="en-US" sz="1150" dirty="0">
                <a:solidFill>
                  <a:srgbClr val="384653"/>
                </a:solidFill>
                <a:latin typeface="Montserrat" pitchFamily="34" charset="0"/>
                <a:ea typeface="Montserrat" pitchFamily="34" charset="-122"/>
                <a:cs typeface="Montserrat" pitchFamily="34" charset="-120"/>
              </a:rPr>
              <a:t>Las estrategias no informadas como BFS y DFS exploran sin dirección específica, lo que las hace ineficientes en espacios de estados grandes.</a:t>
            </a:r>
            <a:endParaRPr lang="en-US" sz="1150" dirty="0"/>
          </a:p>
        </p:txBody>
      </p:sp>
      <p:sp>
        <p:nvSpPr>
          <p:cNvPr id="13" name="Shape 9"/>
          <p:cNvSpPr/>
          <p:nvPr/>
        </p:nvSpPr>
        <p:spPr>
          <a:xfrm>
            <a:off x="1440656" y="5277564"/>
            <a:ext cx="7037784" cy="151567"/>
          </a:xfrm>
          <a:prstGeom prst="roundRect">
            <a:avLst>
              <a:gd name="adj" fmla="val 150096"/>
            </a:avLst>
          </a:prstGeom>
          <a:solidFill>
            <a:srgbClr val="D4E9F7"/>
          </a:solidFill>
          <a:ln w="7620">
            <a:solidFill>
              <a:srgbClr val="BACFDD"/>
            </a:solidFill>
            <a:prstDash val="solid"/>
          </a:ln>
        </p:spPr>
      </p:sp>
      <p:sp>
        <p:nvSpPr>
          <p:cNvPr id="14" name="Shape 10"/>
          <p:cNvSpPr/>
          <p:nvPr/>
        </p:nvSpPr>
        <p:spPr>
          <a:xfrm>
            <a:off x="1213247" y="5125819"/>
            <a:ext cx="454938" cy="454938"/>
          </a:xfrm>
          <a:prstGeom prst="roundRect">
            <a:avLst>
              <a:gd name="adj" fmla="val 100497"/>
            </a:avLst>
          </a:prstGeom>
          <a:solidFill>
            <a:srgbClr val="D4E9F7"/>
          </a:solidFill>
          <a:ln w="7620">
            <a:solidFill>
              <a:srgbClr val="BACFDD"/>
            </a:solidFill>
            <a:prstDash val="solid"/>
          </a:ln>
        </p:spPr>
      </p:sp>
      <p:pic>
        <p:nvPicPr>
          <p:cNvPr id="15" name="Image 2" descr="preencoded.png">    </p:cNvPr>
          <p:cNvPicPr>
            <a:picLocks noChangeAspect="1"/>
          </p:cNvPicPr>
          <p:nvPr/>
        </p:nvPicPr>
        <p:blipFill>
          <a:blip r:embed="rId3"/>
          <a:stretch>
            <a:fillRect/>
          </a:stretch>
        </p:blipFill>
        <p:spPr>
          <a:xfrm>
            <a:off x="1326952" y="5211187"/>
            <a:ext cx="227409" cy="284321"/>
          </a:xfrm>
          <a:prstGeom prst="rect">
            <a:avLst/>
          </a:prstGeom>
        </p:spPr>
      </p:pic>
      <p:sp>
        <p:nvSpPr>
          <p:cNvPr id="16" name="Text 11"/>
          <p:cNvSpPr/>
          <p:nvPr/>
        </p:nvSpPr>
        <p:spPr>
          <a:xfrm>
            <a:off x="1364813" y="5732383"/>
            <a:ext cx="3088005" cy="249436"/>
          </a:xfrm>
          <a:prstGeom prst="rect">
            <a:avLst/>
          </a:prstGeom>
          <a:noFill/>
          <a:ln/>
        </p:spPr>
        <p:txBody>
          <a:bodyPr wrap="none" lIns="0" tIns="0" rIns="0" bIns="0" rtlCol="0" anchor="t"/>
          <a:lstStyle/>
          <a:p>
            <a:pPr algn="l" indent="0" marL="0">
              <a:lnSpc>
                <a:spcPts val="1950"/>
              </a:lnSpc>
              <a:buNone/>
            </a:pPr>
            <a:r>
              <a:rPr lang="en-US" sz="1550" b="1" dirty="0">
                <a:solidFill>
                  <a:srgbClr val="384653"/>
                </a:solidFill>
                <a:latin typeface="Barlow Bold" pitchFamily="34" charset="0"/>
                <a:ea typeface="Barlow Bold" pitchFamily="34" charset="-122"/>
                <a:cs typeface="Barlow Bold" pitchFamily="34" charset="-120"/>
              </a:rPr>
              <a:t>Ventajas de búsquedas informadas</a:t>
            </a:r>
            <a:endParaRPr lang="en-US" sz="1550" dirty="0"/>
          </a:p>
        </p:txBody>
      </p:sp>
      <p:sp>
        <p:nvSpPr>
          <p:cNvPr id="17" name="Text 12"/>
          <p:cNvSpPr/>
          <p:nvPr/>
        </p:nvSpPr>
        <p:spPr>
          <a:xfrm>
            <a:off x="1364813" y="6133386"/>
            <a:ext cx="6962180" cy="485299"/>
          </a:xfrm>
          <a:prstGeom prst="rect">
            <a:avLst/>
          </a:prstGeom>
          <a:noFill/>
          <a:ln/>
        </p:spPr>
        <p:txBody>
          <a:bodyPr wrap="square" lIns="0" tIns="0" rIns="0" bIns="0" rtlCol="0" anchor="t"/>
          <a:lstStyle/>
          <a:p>
            <a:pPr algn="l" indent="0" marL="0">
              <a:lnSpc>
                <a:spcPts val="1900"/>
              </a:lnSpc>
              <a:buNone/>
            </a:pPr>
            <a:r>
              <a:rPr lang="en-US" sz="1150" dirty="0">
                <a:solidFill>
                  <a:srgbClr val="384653"/>
                </a:solidFill>
                <a:latin typeface="Montserrat" pitchFamily="34" charset="0"/>
                <a:ea typeface="Montserrat" pitchFamily="34" charset="-122"/>
                <a:cs typeface="Montserrat" pitchFamily="34" charset="-120"/>
              </a:rPr>
              <a:t>Las estrategias informadas como A* logran un equilibrio óptimo entre eficiencia y calidad de la solución, especialmente en problemas complejos.</a:t>
            </a:r>
            <a:endParaRPr lang="en-US" sz="1150" dirty="0"/>
          </a:p>
        </p:txBody>
      </p:sp>
      <p:pic>
        <p:nvPicPr>
          <p:cNvPr id="18" name="Image 3" descr="preencoded.png">    </p:cNvPr>
          <p:cNvPicPr>
            <a:picLocks noChangeAspect="1"/>
          </p:cNvPicPr>
          <p:nvPr/>
        </p:nvPicPr>
        <p:blipFill>
          <a:blip r:embed="rId4"/>
          <a:stretch>
            <a:fillRect/>
          </a:stretch>
        </p:blipFill>
        <p:spPr>
          <a:xfrm>
            <a:off x="8856226" y="1534001"/>
            <a:ext cx="5023485" cy="5023485"/>
          </a:xfrm>
          <a:prstGeom prst="rect">
            <a:avLst/>
          </a:prstGeom>
        </p:spPr>
      </p:pic>
      <p:sp>
        <p:nvSpPr>
          <p:cNvPr id="19" name="Text 13"/>
          <p:cNvSpPr/>
          <p:nvPr/>
        </p:nvSpPr>
        <p:spPr>
          <a:xfrm>
            <a:off x="8856226" y="6728103"/>
            <a:ext cx="5023485" cy="727948"/>
          </a:xfrm>
          <a:prstGeom prst="rect">
            <a:avLst/>
          </a:prstGeom>
          <a:noFill/>
          <a:ln/>
        </p:spPr>
        <p:txBody>
          <a:bodyPr wrap="square" lIns="0" tIns="0" rIns="0" bIns="0" rtlCol="0" anchor="t"/>
          <a:lstStyle/>
          <a:p>
            <a:pPr algn="l" indent="0" marL="0">
              <a:lnSpc>
                <a:spcPts val="1900"/>
              </a:lnSpc>
              <a:buNone/>
            </a:pPr>
            <a:r>
              <a:rPr lang="en-US" sz="1150" dirty="0">
                <a:solidFill>
                  <a:srgbClr val="384653"/>
                </a:solidFill>
                <a:latin typeface="Montserrat" pitchFamily="34" charset="0"/>
                <a:ea typeface="Montserrat" pitchFamily="34" charset="-122"/>
                <a:cs typeface="Montserrat" pitchFamily="34" charset="-120"/>
              </a:rPr>
              <a:t>A* destaca como la estrategia más completa del TP2, ofreciendo garantías de optimalidad cuando se utiliza una heurística admisible, aunque con un mayor coste computacional.</a:t>
            </a:r>
            <a:endParaRPr lang="en-US" sz="11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239328"/>
          </a:xfrm>
          <a:prstGeom prst="rect">
            <a:avLst/>
          </a:prstGeom>
        </p:spPr>
      </p:pic>
      <p:sp>
        <p:nvSpPr>
          <p:cNvPr id="3" name="Text 0"/>
          <p:cNvSpPr/>
          <p:nvPr/>
        </p:nvSpPr>
        <p:spPr>
          <a:xfrm>
            <a:off x="758309" y="2963585"/>
            <a:ext cx="4489966" cy="561142"/>
          </a:xfrm>
          <a:prstGeom prst="rect">
            <a:avLst/>
          </a:prstGeom>
          <a:noFill/>
          <a:ln/>
        </p:spPr>
        <p:txBody>
          <a:bodyPr wrap="none" lIns="0" tIns="0" rIns="0" bIns="0" rtlCol="0" anchor="t"/>
          <a:lstStyle/>
          <a:p>
            <a:pPr algn="l" indent="0" marL="0">
              <a:lnSpc>
                <a:spcPts val="4400"/>
              </a:lnSpc>
              <a:buNone/>
            </a:pPr>
            <a:r>
              <a:rPr lang="en-US" sz="3500" b="1" dirty="0">
                <a:solidFill>
                  <a:srgbClr val="2E3C4E"/>
                </a:solidFill>
                <a:latin typeface="Barlow Bold" pitchFamily="34" charset="0"/>
                <a:ea typeface="Barlow Bold" pitchFamily="34" charset="-122"/>
                <a:cs typeface="Barlow Bold" pitchFamily="34" charset="-120"/>
              </a:rPr>
              <a:t>Bibliografía</a:t>
            </a:r>
            <a:endParaRPr lang="en-US" sz="3500" dirty="0"/>
          </a:p>
        </p:txBody>
      </p:sp>
      <p:sp>
        <p:nvSpPr>
          <p:cNvPr id="4" name="Shape 1"/>
          <p:cNvSpPr/>
          <p:nvPr/>
        </p:nvSpPr>
        <p:spPr>
          <a:xfrm>
            <a:off x="758309" y="3780592"/>
            <a:ext cx="4257437" cy="3618071"/>
          </a:xfrm>
          <a:prstGeom prst="roundRect">
            <a:avLst>
              <a:gd name="adj" fmla="val 3033"/>
            </a:avLst>
          </a:prstGeom>
          <a:solidFill>
            <a:srgbClr val="FFFFFF"/>
          </a:solidFill>
          <a:ln w="22860">
            <a:solidFill>
              <a:srgbClr val="BACFDD"/>
            </a:solidFill>
            <a:prstDash val="solid"/>
          </a:ln>
        </p:spPr>
      </p:sp>
      <p:pic>
        <p:nvPicPr>
          <p:cNvPr id="5" name="Image 1" descr="preencoded.png">    </p:cNvPr>
          <p:cNvPicPr>
            <a:picLocks noChangeAspect="1"/>
          </p:cNvPicPr>
          <p:nvPr/>
        </p:nvPicPr>
        <p:blipFill>
          <a:blip r:embed="rId2"/>
          <a:stretch>
            <a:fillRect/>
          </a:stretch>
        </p:blipFill>
        <p:spPr>
          <a:xfrm>
            <a:off x="735449" y="3780592"/>
            <a:ext cx="91440" cy="3618071"/>
          </a:xfrm>
          <a:prstGeom prst="rect">
            <a:avLst/>
          </a:prstGeom>
        </p:spPr>
      </p:pic>
      <p:sp>
        <p:nvSpPr>
          <p:cNvPr id="6" name="Text 2"/>
          <p:cNvSpPr/>
          <p:nvPr/>
        </p:nvSpPr>
        <p:spPr>
          <a:xfrm>
            <a:off x="1020366" y="3974068"/>
            <a:ext cx="2244923" cy="280630"/>
          </a:xfrm>
          <a:prstGeom prst="rect">
            <a:avLst/>
          </a:prstGeom>
          <a:noFill/>
          <a:ln/>
        </p:spPr>
        <p:txBody>
          <a:bodyPr wrap="none" lIns="0" tIns="0" rIns="0" bIns="0" rtlCol="0" anchor="t"/>
          <a:lstStyle/>
          <a:p>
            <a:pPr algn="l" indent="0" marL="0">
              <a:lnSpc>
                <a:spcPts val="2200"/>
              </a:lnSpc>
              <a:buNone/>
            </a:pPr>
            <a:r>
              <a:rPr lang="en-US" sz="1750" b="1" dirty="0">
                <a:solidFill>
                  <a:srgbClr val="384653"/>
                </a:solidFill>
                <a:latin typeface="Barlow Bold" pitchFamily="34" charset="0"/>
                <a:ea typeface="Barlow Bold" pitchFamily="34" charset="-122"/>
                <a:cs typeface="Barlow Bold" pitchFamily="34" charset="-120"/>
              </a:rPr>
              <a:t>Libros fundamentales</a:t>
            </a:r>
            <a:endParaRPr lang="en-US" sz="1750" dirty="0"/>
          </a:p>
        </p:txBody>
      </p:sp>
      <p:sp>
        <p:nvSpPr>
          <p:cNvPr id="7" name="Text 3"/>
          <p:cNvSpPr/>
          <p:nvPr/>
        </p:nvSpPr>
        <p:spPr>
          <a:xfrm>
            <a:off x="1020366" y="4356973"/>
            <a:ext cx="3801904" cy="818674"/>
          </a:xfrm>
          <a:prstGeom prst="rect">
            <a:avLst/>
          </a:prstGeom>
          <a:noFill/>
          <a:ln/>
        </p:spPr>
        <p:txBody>
          <a:bodyPr wrap="squar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Russell, S. &amp; Norvig, P. (2004). </a:t>
            </a:r>
            <a:pPr algn="l" indent="0" marL="0">
              <a:lnSpc>
                <a:spcPts val="2100"/>
              </a:lnSpc>
              <a:buNone/>
            </a:pPr>
            <a:r>
              <a:rPr lang="en-US" sz="1300" i="1" dirty="0">
                <a:solidFill>
                  <a:srgbClr val="384653"/>
                </a:solidFill>
                <a:latin typeface="Montserrat" pitchFamily="34" charset="0"/>
                <a:ea typeface="Montserrat" pitchFamily="34" charset="-122"/>
                <a:cs typeface="Montserrat" pitchFamily="34" charset="-120"/>
              </a:rPr>
              <a:t>Inteligencia Artificial: Un Enfoque Moderno</a:t>
            </a:r>
            <a:pPr algn="l" indent="0" marL="0">
              <a:lnSpc>
                <a:spcPts val="2100"/>
              </a:lnSpc>
              <a:buNone/>
            </a:pPr>
            <a:r>
              <a:rPr lang="en-US" sz="1300" dirty="0">
                <a:solidFill>
                  <a:srgbClr val="384653"/>
                </a:solidFill>
                <a:latin typeface="Montserrat" pitchFamily="34" charset="0"/>
                <a:ea typeface="Montserrat" pitchFamily="34" charset="-122"/>
                <a:cs typeface="Montserrat" pitchFamily="34" charset="-120"/>
              </a:rPr>
              <a:t>. Pearson Educación.</a:t>
            </a:r>
            <a:endParaRPr lang="en-US" sz="1300" dirty="0"/>
          </a:p>
        </p:txBody>
      </p:sp>
      <p:sp>
        <p:nvSpPr>
          <p:cNvPr id="8" name="Text 4"/>
          <p:cNvSpPr/>
          <p:nvPr/>
        </p:nvSpPr>
        <p:spPr>
          <a:xfrm>
            <a:off x="1020366" y="5235297"/>
            <a:ext cx="3801904" cy="1091565"/>
          </a:xfrm>
          <a:prstGeom prst="rect">
            <a:avLst/>
          </a:prstGeom>
          <a:noFill/>
          <a:ln/>
        </p:spPr>
        <p:txBody>
          <a:bodyPr wrap="squar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Poole, D. &amp; Mackworth, A. (2023). </a:t>
            </a:r>
            <a:pPr algn="l" indent="0" marL="0">
              <a:lnSpc>
                <a:spcPts val="2100"/>
              </a:lnSpc>
              <a:buNone/>
            </a:pPr>
            <a:r>
              <a:rPr lang="en-US" sz="1300" i="1" dirty="0">
                <a:solidFill>
                  <a:srgbClr val="384653"/>
                </a:solidFill>
                <a:latin typeface="Montserrat" pitchFamily="34" charset="0"/>
                <a:ea typeface="Montserrat" pitchFamily="34" charset="-122"/>
                <a:cs typeface="Montserrat" pitchFamily="34" charset="-120"/>
              </a:rPr>
              <a:t>Artificial Intelligence: Foundations of Computational Agents</a:t>
            </a:r>
            <a:pPr algn="l" indent="0" marL="0">
              <a:lnSpc>
                <a:spcPts val="2100"/>
              </a:lnSpc>
              <a:buNone/>
            </a:pPr>
            <a:r>
              <a:rPr lang="en-US" sz="1300" dirty="0">
                <a:solidFill>
                  <a:srgbClr val="384653"/>
                </a:solidFill>
                <a:latin typeface="Montserrat" pitchFamily="34" charset="0"/>
                <a:ea typeface="Montserrat" pitchFamily="34" charset="-122"/>
                <a:cs typeface="Montserrat" pitchFamily="34" charset="-120"/>
              </a:rPr>
              <a:t>. Cambridge University Press.</a:t>
            </a:r>
            <a:endParaRPr lang="en-US" sz="1300" dirty="0"/>
          </a:p>
        </p:txBody>
      </p:sp>
      <p:sp>
        <p:nvSpPr>
          <p:cNvPr id="9" name="Shape 5"/>
          <p:cNvSpPr/>
          <p:nvPr/>
        </p:nvSpPr>
        <p:spPr>
          <a:xfrm>
            <a:off x="5186363" y="3780592"/>
            <a:ext cx="4257556" cy="3618071"/>
          </a:xfrm>
          <a:prstGeom prst="roundRect">
            <a:avLst>
              <a:gd name="adj" fmla="val 3033"/>
            </a:avLst>
          </a:prstGeom>
          <a:solidFill>
            <a:srgbClr val="FFFFFF"/>
          </a:solidFill>
          <a:ln w="22860">
            <a:solidFill>
              <a:srgbClr val="BACFDD"/>
            </a:solidFill>
            <a:prstDash val="solid"/>
          </a:ln>
        </p:spPr>
      </p:sp>
      <p:pic>
        <p:nvPicPr>
          <p:cNvPr id="10" name="Image 2" descr="preencoded.png">    </p:cNvPr>
          <p:cNvPicPr>
            <a:picLocks noChangeAspect="1"/>
          </p:cNvPicPr>
          <p:nvPr/>
        </p:nvPicPr>
        <p:blipFill>
          <a:blip r:embed="rId3"/>
          <a:stretch>
            <a:fillRect/>
          </a:stretch>
        </p:blipFill>
        <p:spPr>
          <a:xfrm>
            <a:off x="5163503" y="3780592"/>
            <a:ext cx="91440" cy="3618071"/>
          </a:xfrm>
          <a:prstGeom prst="rect">
            <a:avLst/>
          </a:prstGeom>
        </p:spPr>
      </p:pic>
      <p:sp>
        <p:nvSpPr>
          <p:cNvPr id="11" name="Text 6"/>
          <p:cNvSpPr/>
          <p:nvPr/>
        </p:nvSpPr>
        <p:spPr>
          <a:xfrm>
            <a:off x="5448419" y="3974068"/>
            <a:ext cx="2244923" cy="280630"/>
          </a:xfrm>
          <a:prstGeom prst="rect">
            <a:avLst/>
          </a:prstGeom>
          <a:noFill/>
          <a:ln/>
        </p:spPr>
        <p:txBody>
          <a:bodyPr wrap="none" lIns="0" tIns="0" rIns="0" bIns="0" rtlCol="0" anchor="t"/>
          <a:lstStyle/>
          <a:p>
            <a:pPr algn="l" indent="0" marL="0">
              <a:lnSpc>
                <a:spcPts val="2200"/>
              </a:lnSpc>
              <a:buNone/>
            </a:pPr>
            <a:r>
              <a:rPr lang="en-US" sz="1750" b="1" dirty="0">
                <a:solidFill>
                  <a:srgbClr val="384653"/>
                </a:solidFill>
                <a:latin typeface="Barlow Bold" pitchFamily="34" charset="0"/>
                <a:ea typeface="Barlow Bold" pitchFamily="34" charset="-122"/>
                <a:cs typeface="Barlow Bold" pitchFamily="34" charset="-120"/>
              </a:rPr>
              <a:t>Recursos adicionales</a:t>
            </a:r>
            <a:endParaRPr lang="en-US" sz="1750" dirty="0"/>
          </a:p>
        </p:txBody>
      </p:sp>
      <p:sp>
        <p:nvSpPr>
          <p:cNvPr id="12" name="Text 7"/>
          <p:cNvSpPr/>
          <p:nvPr/>
        </p:nvSpPr>
        <p:spPr>
          <a:xfrm>
            <a:off x="5448419" y="4356973"/>
            <a:ext cx="3802023" cy="545783"/>
          </a:xfrm>
          <a:prstGeom prst="rect">
            <a:avLst/>
          </a:prstGeom>
          <a:noFill/>
          <a:ln/>
        </p:spPr>
        <p:txBody>
          <a:bodyPr wrap="squar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Nilsson, N. J. (1998). </a:t>
            </a:r>
            <a:pPr algn="l" indent="0" marL="0">
              <a:lnSpc>
                <a:spcPts val="2100"/>
              </a:lnSpc>
              <a:buNone/>
            </a:pPr>
            <a:r>
              <a:rPr lang="en-US" sz="1300" i="1" dirty="0">
                <a:solidFill>
                  <a:srgbClr val="384653"/>
                </a:solidFill>
                <a:latin typeface="Montserrat" pitchFamily="34" charset="0"/>
                <a:ea typeface="Montserrat" pitchFamily="34" charset="-122"/>
                <a:cs typeface="Montserrat" pitchFamily="34" charset="-120"/>
              </a:rPr>
              <a:t>Artificial Intelligence: A New Synthesis</a:t>
            </a:r>
            <a:pPr algn="l" indent="0" marL="0">
              <a:lnSpc>
                <a:spcPts val="2100"/>
              </a:lnSpc>
              <a:buNone/>
            </a:pPr>
            <a:r>
              <a:rPr lang="en-US" sz="1300" dirty="0">
                <a:solidFill>
                  <a:srgbClr val="384653"/>
                </a:solidFill>
                <a:latin typeface="Montserrat" pitchFamily="34" charset="0"/>
                <a:ea typeface="Montserrat" pitchFamily="34" charset="-122"/>
                <a:cs typeface="Montserrat" pitchFamily="34" charset="-120"/>
              </a:rPr>
              <a:t>. Morgan Kaufmann.</a:t>
            </a:r>
            <a:endParaRPr lang="en-US" sz="1300" dirty="0"/>
          </a:p>
        </p:txBody>
      </p:sp>
      <p:sp>
        <p:nvSpPr>
          <p:cNvPr id="13" name="Text 8"/>
          <p:cNvSpPr/>
          <p:nvPr/>
        </p:nvSpPr>
        <p:spPr>
          <a:xfrm>
            <a:off x="5448419" y="4962406"/>
            <a:ext cx="3802023" cy="818674"/>
          </a:xfrm>
          <a:prstGeom prst="rect">
            <a:avLst/>
          </a:prstGeom>
          <a:noFill/>
          <a:ln/>
        </p:spPr>
        <p:txBody>
          <a:bodyPr wrap="squar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Korf, R. E. (1985). Depth-first iterative-deepening: An optimal admissible tree search. </a:t>
            </a:r>
            <a:pPr algn="l" indent="0" marL="0">
              <a:lnSpc>
                <a:spcPts val="2100"/>
              </a:lnSpc>
              <a:buNone/>
            </a:pPr>
            <a:r>
              <a:rPr lang="en-US" sz="1300" i="1" dirty="0">
                <a:solidFill>
                  <a:srgbClr val="384653"/>
                </a:solidFill>
                <a:latin typeface="Montserrat" pitchFamily="34" charset="0"/>
                <a:ea typeface="Montserrat" pitchFamily="34" charset="-122"/>
                <a:cs typeface="Montserrat" pitchFamily="34" charset="-120"/>
              </a:rPr>
              <a:t>Artificial Intelligence</a:t>
            </a:r>
            <a:pPr algn="l" indent="0" marL="0">
              <a:lnSpc>
                <a:spcPts val="2100"/>
              </a:lnSpc>
              <a:buNone/>
            </a:pPr>
            <a:r>
              <a:rPr lang="en-US" sz="1300" dirty="0">
                <a:solidFill>
                  <a:srgbClr val="384653"/>
                </a:solidFill>
                <a:latin typeface="Montserrat" pitchFamily="34" charset="0"/>
                <a:ea typeface="Montserrat" pitchFamily="34" charset="-122"/>
                <a:cs typeface="Montserrat" pitchFamily="34" charset="-120"/>
              </a:rPr>
              <a:t>, 27(1), 97-109.</a:t>
            </a:r>
            <a:endParaRPr lang="en-US" sz="1300" dirty="0"/>
          </a:p>
        </p:txBody>
      </p:sp>
      <p:sp>
        <p:nvSpPr>
          <p:cNvPr id="14" name="Text 9"/>
          <p:cNvSpPr/>
          <p:nvPr/>
        </p:nvSpPr>
        <p:spPr>
          <a:xfrm>
            <a:off x="5448419" y="5840730"/>
            <a:ext cx="3802023" cy="1364456"/>
          </a:xfrm>
          <a:prstGeom prst="rect">
            <a:avLst/>
          </a:prstGeom>
          <a:noFill/>
          <a:ln/>
        </p:spPr>
        <p:txBody>
          <a:bodyPr wrap="squar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Hart, P. E., Nilsson, N. J., &amp; Raphael, B. (1968). A formal basis for the heuristic determination of minimum cost paths. </a:t>
            </a:r>
            <a:pPr algn="l" indent="0" marL="0">
              <a:lnSpc>
                <a:spcPts val="2100"/>
              </a:lnSpc>
              <a:buNone/>
            </a:pPr>
            <a:r>
              <a:rPr lang="en-US" sz="1300" i="1" dirty="0">
                <a:solidFill>
                  <a:srgbClr val="384653"/>
                </a:solidFill>
                <a:latin typeface="Montserrat" pitchFamily="34" charset="0"/>
                <a:ea typeface="Montserrat" pitchFamily="34" charset="-122"/>
                <a:cs typeface="Montserrat" pitchFamily="34" charset="-120"/>
              </a:rPr>
              <a:t>IEEE Transactions on Systems Science and Cybernetics</a:t>
            </a:r>
            <a:pPr algn="l" indent="0" marL="0">
              <a:lnSpc>
                <a:spcPts val="2100"/>
              </a:lnSpc>
              <a:buNone/>
            </a:pPr>
            <a:r>
              <a:rPr lang="en-US" sz="1300" dirty="0">
                <a:solidFill>
                  <a:srgbClr val="384653"/>
                </a:solidFill>
                <a:latin typeface="Montserrat" pitchFamily="34" charset="0"/>
                <a:ea typeface="Montserrat" pitchFamily="34" charset="-122"/>
                <a:cs typeface="Montserrat" pitchFamily="34" charset="-120"/>
              </a:rPr>
              <a:t>, 4(2), 100-107.</a:t>
            </a:r>
            <a:endParaRPr lang="en-US" sz="1300" dirty="0"/>
          </a:p>
        </p:txBody>
      </p:sp>
      <p:sp>
        <p:nvSpPr>
          <p:cNvPr id="15" name="Shape 10"/>
          <p:cNvSpPr/>
          <p:nvPr/>
        </p:nvSpPr>
        <p:spPr>
          <a:xfrm>
            <a:off x="9614535" y="3780592"/>
            <a:ext cx="4257556" cy="3618071"/>
          </a:xfrm>
          <a:prstGeom prst="roundRect">
            <a:avLst>
              <a:gd name="adj" fmla="val 3033"/>
            </a:avLst>
          </a:prstGeom>
          <a:solidFill>
            <a:srgbClr val="FFFFFF"/>
          </a:solidFill>
          <a:ln w="22860">
            <a:solidFill>
              <a:srgbClr val="BACFDD"/>
            </a:solidFill>
            <a:prstDash val="solid"/>
          </a:ln>
        </p:spPr>
      </p:sp>
      <p:pic>
        <p:nvPicPr>
          <p:cNvPr id="16" name="Image 3" descr="preencoded.png">    </p:cNvPr>
          <p:cNvPicPr>
            <a:picLocks noChangeAspect="1"/>
          </p:cNvPicPr>
          <p:nvPr/>
        </p:nvPicPr>
        <p:blipFill>
          <a:blip r:embed="rId4"/>
          <a:stretch>
            <a:fillRect/>
          </a:stretch>
        </p:blipFill>
        <p:spPr>
          <a:xfrm>
            <a:off x="9591675" y="3780592"/>
            <a:ext cx="91440" cy="3618071"/>
          </a:xfrm>
          <a:prstGeom prst="rect">
            <a:avLst/>
          </a:prstGeom>
        </p:spPr>
      </p:pic>
      <p:sp>
        <p:nvSpPr>
          <p:cNvPr id="17" name="Text 11"/>
          <p:cNvSpPr/>
          <p:nvPr/>
        </p:nvSpPr>
        <p:spPr>
          <a:xfrm>
            <a:off x="9876592" y="3974068"/>
            <a:ext cx="2872145" cy="280630"/>
          </a:xfrm>
          <a:prstGeom prst="rect">
            <a:avLst/>
          </a:prstGeom>
          <a:noFill/>
          <a:ln/>
        </p:spPr>
        <p:txBody>
          <a:bodyPr wrap="none" lIns="0" tIns="0" rIns="0" bIns="0" rtlCol="0" anchor="t"/>
          <a:lstStyle/>
          <a:p>
            <a:pPr algn="l" indent="0" marL="0">
              <a:lnSpc>
                <a:spcPts val="2200"/>
              </a:lnSpc>
              <a:buNone/>
            </a:pPr>
            <a:r>
              <a:rPr lang="en-US" sz="1750" b="1" dirty="0">
                <a:solidFill>
                  <a:srgbClr val="384653"/>
                </a:solidFill>
                <a:latin typeface="Barlow Bold" pitchFamily="34" charset="0"/>
                <a:ea typeface="Barlow Bold" pitchFamily="34" charset="-122"/>
                <a:cs typeface="Barlow Bold" pitchFamily="34" charset="-120"/>
              </a:rPr>
              <a:t>Material online recomendado</a:t>
            </a:r>
            <a:endParaRPr lang="en-US" sz="1750" dirty="0"/>
          </a:p>
        </p:txBody>
      </p:sp>
      <p:sp>
        <p:nvSpPr>
          <p:cNvPr id="18" name="Text 12"/>
          <p:cNvSpPr/>
          <p:nvPr/>
        </p:nvSpPr>
        <p:spPr>
          <a:xfrm>
            <a:off x="9876592" y="4356973"/>
            <a:ext cx="3802023" cy="545783"/>
          </a:xfrm>
          <a:prstGeom prst="rect">
            <a:avLst/>
          </a:prstGeom>
          <a:noFill/>
          <a:ln/>
        </p:spPr>
        <p:txBody>
          <a:bodyPr wrap="squar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Campus Virtual de la asignatura: guías prácticas y ejercicios adicionales</a:t>
            </a:r>
            <a:endParaRPr lang="en-US" sz="1300" dirty="0"/>
          </a:p>
        </p:txBody>
      </p:sp>
      <p:sp>
        <p:nvSpPr>
          <p:cNvPr id="19" name="Text 13"/>
          <p:cNvSpPr/>
          <p:nvPr/>
        </p:nvSpPr>
        <p:spPr>
          <a:xfrm>
            <a:off x="9876592" y="4962406"/>
            <a:ext cx="3802023" cy="545783"/>
          </a:xfrm>
          <a:prstGeom prst="rect">
            <a:avLst/>
          </a:prstGeom>
          <a:noFill/>
          <a:ln/>
        </p:spPr>
        <p:txBody>
          <a:bodyPr wrap="squar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Visualizaciones interactivas de algoritmos: </a:t>
            </a:r>
            <a:pPr algn="l" indent="0" marL="0">
              <a:lnSpc>
                <a:spcPts val="2100"/>
              </a:lnSpc>
              <a:buNone/>
            </a:pPr>
            <a:r>
              <a:rPr lang="en-US" sz="1300" u="sng" dirty="0">
                <a:solidFill>
                  <a:srgbClr val="359DDF"/>
                </a:solidFill>
                <a:latin typeface="Montserrat" pitchFamily="34" charset="0"/>
                <a:ea typeface="Montserrat" pitchFamily="34" charset="-122"/>
                <a:cs typeface="Montserrat" pitchFamily="34" charset="-120"/>
                <a:hlinkClick r:id="rId5" invalidUrl="" action="" tgtFrame="" tooltip="" history="1" highlightClick="0" endSnd="0">
                  <a:extLst>
                    <a:ext uri="{A12FA001-AC4F-418D-AE19-62706E023703}">
                      <ahyp:hlinkClr xmlns:ahyp="http://schemas.microsoft.com/office/drawing/2018/hyperlinkcolor" val="tx"/>
                    </a:ext>
                  </a:extLst>
                </a:hlinkClick>
              </a:rPr>
              <a:t>visualgo.net</a:t>
            </a:r>
            <a:endParaRPr lang="en-US" sz="1300" dirty="0"/>
          </a:p>
        </p:txBody>
      </p:sp>
      <p:sp>
        <p:nvSpPr>
          <p:cNvPr id="20" name="Text 14"/>
          <p:cNvSpPr/>
          <p:nvPr/>
        </p:nvSpPr>
        <p:spPr>
          <a:xfrm>
            <a:off x="9876592" y="5567839"/>
            <a:ext cx="3802023" cy="545783"/>
          </a:xfrm>
          <a:prstGeom prst="rect">
            <a:avLst/>
          </a:prstGeom>
          <a:noFill/>
          <a:ln/>
        </p:spPr>
        <p:txBody>
          <a:bodyPr wrap="square" lIns="0" tIns="0" rIns="0" bIns="0" rtlCol="0" anchor="t"/>
          <a:lstStyle/>
          <a:p>
            <a:pPr algn="l" marL="342900" indent="-342900">
              <a:lnSpc>
                <a:spcPts val="2100"/>
              </a:lnSpc>
              <a:buSzPct val="100000"/>
              <a:buChar char="•"/>
            </a:pPr>
            <a:r>
              <a:rPr lang="en-US" sz="1300" dirty="0">
                <a:solidFill>
                  <a:srgbClr val="384653"/>
                </a:solidFill>
                <a:latin typeface="Montserrat" pitchFamily="34" charset="0"/>
                <a:ea typeface="Montserrat" pitchFamily="34" charset="-122"/>
                <a:cs typeface="Montserrat" pitchFamily="34" charset="-120"/>
              </a:rPr>
              <a:t>Repositorio de código de ejemplos: disponible en el campus virtual</a:t>
            </a:r>
            <a:endParaRPr lang="en-US" sz="13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326838"/>
            <a:ext cx="5559504" cy="623530"/>
          </a:xfrm>
          <a:prstGeom prst="rect">
            <a:avLst/>
          </a:prstGeom>
          <a:noFill/>
          <a:ln/>
        </p:spPr>
        <p:txBody>
          <a:bodyPr wrap="none" lIns="0" tIns="0" rIns="0" bIns="0" rtlCol="0" anchor="t"/>
          <a:lstStyle/>
          <a:p>
            <a:pPr algn="l" indent="0" marL="0">
              <a:lnSpc>
                <a:spcPts val="4900"/>
              </a:lnSpc>
              <a:buNone/>
            </a:pPr>
            <a:r>
              <a:rPr lang="en-US" sz="3900" b="1" dirty="0">
                <a:solidFill>
                  <a:srgbClr val="2E3C4E"/>
                </a:solidFill>
                <a:latin typeface="Barlow Bold" pitchFamily="34" charset="0"/>
                <a:ea typeface="Barlow Bold" pitchFamily="34" charset="-122"/>
                <a:cs typeface="Barlow Bold" pitchFamily="34" charset="-120"/>
              </a:rPr>
              <a:t>Temas tratados en el TP2</a:t>
            </a:r>
            <a:endParaRPr lang="en-US" sz="3900" dirty="0"/>
          </a:p>
        </p:txBody>
      </p:sp>
      <p:sp>
        <p:nvSpPr>
          <p:cNvPr id="3" name="Shape 1"/>
          <p:cNvSpPr/>
          <p:nvPr/>
        </p:nvSpPr>
        <p:spPr>
          <a:xfrm>
            <a:off x="758309" y="3329464"/>
            <a:ext cx="426482" cy="426482"/>
          </a:xfrm>
          <a:prstGeom prst="roundRect">
            <a:avLst>
              <a:gd name="adj" fmla="val 66678"/>
            </a:avLst>
          </a:prstGeom>
          <a:solidFill>
            <a:srgbClr val="D4E9F7"/>
          </a:solidFill>
          <a:ln w="7620">
            <a:solidFill>
              <a:srgbClr val="BACFDD"/>
            </a:solidFill>
            <a:prstDash val="solid"/>
          </a:ln>
        </p:spPr>
      </p:sp>
      <p:sp>
        <p:nvSpPr>
          <p:cNvPr id="4" name="Text 2"/>
          <p:cNvSpPr/>
          <p:nvPr/>
        </p:nvSpPr>
        <p:spPr>
          <a:xfrm>
            <a:off x="1374338" y="3394591"/>
            <a:ext cx="2910364"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Conceptos fundamentales</a:t>
            </a:r>
            <a:endParaRPr lang="en-US" sz="1950" dirty="0"/>
          </a:p>
        </p:txBody>
      </p:sp>
      <p:sp>
        <p:nvSpPr>
          <p:cNvPr id="5" name="Text 3"/>
          <p:cNvSpPr/>
          <p:nvPr/>
        </p:nvSpPr>
        <p:spPr>
          <a:xfrm>
            <a:off x="1374338" y="3820001"/>
            <a:ext cx="5822394"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Búsqueda no informada e informada, concepto de heurística y representación como árboles de búsqueda</a:t>
            </a:r>
            <a:endParaRPr lang="en-US" sz="1450" dirty="0"/>
          </a:p>
        </p:txBody>
      </p:sp>
      <p:sp>
        <p:nvSpPr>
          <p:cNvPr id="6" name="Shape 4"/>
          <p:cNvSpPr/>
          <p:nvPr/>
        </p:nvSpPr>
        <p:spPr>
          <a:xfrm>
            <a:off x="7433667" y="3329464"/>
            <a:ext cx="426482" cy="426482"/>
          </a:xfrm>
          <a:prstGeom prst="roundRect">
            <a:avLst>
              <a:gd name="adj" fmla="val 66678"/>
            </a:avLst>
          </a:prstGeom>
          <a:solidFill>
            <a:srgbClr val="D4E9F7"/>
          </a:solidFill>
          <a:ln w="7620">
            <a:solidFill>
              <a:srgbClr val="BACFDD"/>
            </a:solidFill>
            <a:prstDash val="solid"/>
          </a:ln>
        </p:spPr>
      </p:sp>
      <p:sp>
        <p:nvSpPr>
          <p:cNvPr id="7" name="Text 5"/>
          <p:cNvSpPr/>
          <p:nvPr/>
        </p:nvSpPr>
        <p:spPr>
          <a:xfrm>
            <a:off x="8049697" y="3394591"/>
            <a:ext cx="4252198"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Estrategias de búsqueda no informada</a:t>
            </a:r>
            <a:endParaRPr lang="en-US" sz="1950" dirty="0"/>
          </a:p>
        </p:txBody>
      </p:sp>
      <p:sp>
        <p:nvSpPr>
          <p:cNvPr id="8" name="Text 6"/>
          <p:cNvSpPr/>
          <p:nvPr/>
        </p:nvSpPr>
        <p:spPr>
          <a:xfrm>
            <a:off x="8049697" y="3820001"/>
            <a:ext cx="5822394"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Amplitud (BFS), Profundidad (DFS), Profundidad limitada (DLS)</a:t>
            </a:r>
            <a:endParaRPr lang="en-US" sz="1450" dirty="0"/>
          </a:p>
        </p:txBody>
      </p:sp>
      <p:sp>
        <p:nvSpPr>
          <p:cNvPr id="9" name="Shape 7"/>
          <p:cNvSpPr/>
          <p:nvPr/>
        </p:nvSpPr>
        <p:spPr>
          <a:xfrm>
            <a:off x="758309" y="4805601"/>
            <a:ext cx="426482" cy="426482"/>
          </a:xfrm>
          <a:prstGeom prst="roundRect">
            <a:avLst>
              <a:gd name="adj" fmla="val 66678"/>
            </a:avLst>
          </a:prstGeom>
          <a:solidFill>
            <a:srgbClr val="D4E9F7"/>
          </a:solidFill>
          <a:ln w="7620">
            <a:solidFill>
              <a:srgbClr val="BACFDD"/>
            </a:solidFill>
            <a:prstDash val="solid"/>
          </a:ln>
        </p:spPr>
      </p:sp>
      <p:sp>
        <p:nvSpPr>
          <p:cNvPr id="10" name="Text 8"/>
          <p:cNvSpPr/>
          <p:nvPr/>
        </p:nvSpPr>
        <p:spPr>
          <a:xfrm>
            <a:off x="1374338" y="4870728"/>
            <a:ext cx="3927753"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Estrategias de búsqueda informada</a:t>
            </a:r>
            <a:endParaRPr lang="en-US" sz="1950" dirty="0"/>
          </a:p>
        </p:txBody>
      </p:sp>
      <p:sp>
        <p:nvSpPr>
          <p:cNvPr id="11" name="Text 9"/>
          <p:cNvSpPr/>
          <p:nvPr/>
        </p:nvSpPr>
        <p:spPr>
          <a:xfrm>
            <a:off x="1374338" y="5296138"/>
            <a:ext cx="5822394" cy="303252"/>
          </a:xfrm>
          <a:prstGeom prst="rect">
            <a:avLst/>
          </a:prstGeom>
          <a:noFill/>
          <a:ln/>
        </p:spPr>
        <p:txBody>
          <a:bodyPr wrap="non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Voraz (Greedy), Costo uniforme, A* (A estrella)</a:t>
            </a:r>
            <a:endParaRPr lang="en-US" sz="1450" dirty="0"/>
          </a:p>
        </p:txBody>
      </p:sp>
      <p:sp>
        <p:nvSpPr>
          <p:cNvPr id="12" name="Shape 10"/>
          <p:cNvSpPr/>
          <p:nvPr/>
        </p:nvSpPr>
        <p:spPr>
          <a:xfrm>
            <a:off x="7433667" y="4805601"/>
            <a:ext cx="426482" cy="426482"/>
          </a:xfrm>
          <a:prstGeom prst="roundRect">
            <a:avLst>
              <a:gd name="adj" fmla="val 66678"/>
            </a:avLst>
          </a:prstGeom>
          <a:solidFill>
            <a:srgbClr val="D4E9F7"/>
          </a:solidFill>
          <a:ln w="7620">
            <a:solidFill>
              <a:srgbClr val="BACFDD"/>
            </a:solidFill>
            <a:prstDash val="solid"/>
          </a:ln>
        </p:spPr>
      </p:sp>
      <p:sp>
        <p:nvSpPr>
          <p:cNvPr id="13" name="Text 11"/>
          <p:cNvSpPr/>
          <p:nvPr/>
        </p:nvSpPr>
        <p:spPr>
          <a:xfrm>
            <a:off x="8049697" y="4870728"/>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Aplicación práctica</a:t>
            </a:r>
            <a:endParaRPr lang="en-US" sz="1950" dirty="0"/>
          </a:p>
        </p:txBody>
      </p:sp>
      <p:sp>
        <p:nvSpPr>
          <p:cNvPr id="14" name="Text 12"/>
          <p:cNvSpPr/>
          <p:nvPr/>
        </p:nvSpPr>
        <p:spPr>
          <a:xfrm>
            <a:off x="8049697" y="5296138"/>
            <a:ext cx="5822394"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Ejercicios teóricos y prácticos con tableros para comprender el funcionamiento de cada algoritmo</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8168"/>
          </a:xfrm>
          <a:prstGeom prst="rect">
            <a:avLst/>
          </a:prstGeom>
        </p:spPr>
      </p:pic>
      <p:sp>
        <p:nvSpPr>
          <p:cNvPr id="3" name="Text 0"/>
          <p:cNvSpPr/>
          <p:nvPr/>
        </p:nvSpPr>
        <p:spPr>
          <a:xfrm>
            <a:off x="758309" y="3374588"/>
            <a:ext cx="8252460" cy="623530"/>
          </a:xfrm>
          <a:prstGeom prst="rect">
            <a:avLst/>
          </a:prstGeom>
          <a:noFill/>
          <a:ln/>
        </p:spPr>
        <p:txBody>
          <a:bodyPr wrap="none" lIns="0" tIns="0" rIns="0" bIns="0" rtlCol="0" anchor="t"/>
          <a:lstStyle/>
          <a:p>
            <a:pPr algn="l" indent="0" marL="0">
              <a:lnSpc>
                <a:spcPts val="4900"/>
              </a:lnSpc>
              <a:buNone/>
            </a:pPr>
            <a:r>
              <a:rPr lang="en-US" sz="3900" b="1" dirty="0">
                <a:solidFill>
                  <a:srgbClr val="2E3C4E"/>
                </a:solidFill>
                <a:latin typeface="Barlow Bold" pitchFamily="34" charset="0"/>
                <a:ea typeface="Barlow Bold" pitchFamily="34" charset="-122"/>
                <a:cs typeface="Barlow Bold" pitchFamily="34" charset="-120"/>
              </a:rPr>
              <a:t>Búsqueda Informada vs No informada</a:t>
            </a:r>
            <a:endParaRPr lang="en-US" sz="3900" dirty="0"/>
          </a:p>
        </p:txBody>
      </p:sp>
      <p:sp>
        <p:nvSpPr>
          <p:cNvPr id="4" name="Text 1"/>
          <p:cNvSpPr/>
          <p:nvPr/>
        </p:nvSpPr>
        <p:spPr>
          <a:xfrm>
            <a:off x="758309" y="4471988"/>
            <a:ext cx="4493657" cy="374094"/>
          </a:xfrm>
          <a:prstGeom prst="rect">
            <a:avLst/>
          </a:prstGeom>
          <a:noFill/>
          <a:ln/>
        </p:spPr>
        <p:txBody>
          <a:bodyPr wrap="none" lIns="0" tIns="0" rIns="0" bIns="0" rtlCol="0" anchor="t"/>
          <a:lstStyle/>
          <a:p>
            <a:pPr algn="l" indent="0" marL="0">
              <a:lnSpc>
                <a:spcPts val="2900"/>
              </a:lnSpc>
              <a:buNone/>
            </a:pPr>
            <a:r>
              <a:rPr lang="en-US" sz="2350" b="1" dirty="0">
                <a:solidFill>
                  <a:srgbClr val="75BAE6"/>
                </a:solidFill>
                <a:latin typeface="Barlow Bold" pitchFamily="34" charset="0"/>
                <a:ea typeface="Barlow Bold" pitchFamily="34" charset="-122"/>
                <a:cs typeface="Barlow Bold" pitchFamily="34" charset="-120"/>
              </a:rPr>
              <a:t>Búsqueda no informada</a:t>
            </a:r>
            <a:pPr algn="l" indent="0" marL="0">
              <a:lnSpc>
                <a:spcPts val="2900"/>
              </a:lnSpc>
              <a:buNone/>
            </a:pPr>
            <a:r>
              <a:rPr lang="en-US" sz="2350" b="1" dirty="0">
                <a:solidFill>
                  <a:srgbClr val="2E3C4E"/>
                </a:solidFill>
                <a:latin typeface="Barlow Bold" pitchFamily="34" charset="0"/>
                <a:ea typeface="Barlow Bold" pitchFamily="34" charset="-122"/>
                <a:cs typeface="Barlow Bold" pitchFamily="34" charset="-120"/>
              </a:rPr>
              <a:t> (a ciegas)</a:t>
            </a:r>
            <a:endParaRPr lang="en-US" sz="2350" dirty="0"/>
          </a:p>
        </p:txBody>
      </p:sp>
      <p:sp>
        <p:nvSpPr>
          <p:cNvPr id="5" name="Text 2"/>
          <p:cNvSpPr/>
          <p:nvPr/>
        </p:nvSpPr>
        <p:spPr>
          <a:xfrm>
            <a:off x="758309" y="5035629"/>
            <a:ext cx="6325672"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No utiliza conocimiento adicional sobre el problema más allá de su definición básica.</a:t>
            </a:r>
            <a:endParaRPr lang="en-US" sz="1450" dirty="0"/>
          </a:p>
        </p:txBody>
      </p:sp>
      <p:sp>
        <p:nvSpPr>
          <p:cNvPr id="6" name="Text 3"/>
          <p:cNvSpPr/>
          <p:nvPr/>
        </p:nvSpPr>
        <p:spPr>
          <a:xfrm>
            <a:off x="758309" y="5812750"/>
            <a:ext cx="6325672"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Explora sistemáticamente sin ninguna guía específica</a:t>
            </a:r>
            <a:endParaRPr lang="en-US" sz="1450" dirty="0"/>
          </a:p>
        </p:txBody>
      </p:sp>
      <p:sp>
        <p:nvSpPr>
          <p:cNvPr id="7" name="Text 4"/>
          <p:cNvSpPr/>
          <p:nvPr/>
        </p:nvSpPr>
        <p:spPr>
          <a:xfrm>
            <a:off x="758309" y="6182320"/>
            <a:ext cx="6325672"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No distingue entre estados prometedores y no prometedores</a:t>
            </a:r>
            <a:endParaRPr lang="en-US" sz="1450" dirty="0"/>
          </a:p>
        </p:txBody>
      </p:sp>
      <p:sp>
        <p:nvSpPr>
          <p:cNvPr id="8" name="Text 5"/>
          <p:cNvSpPr/>
          <p:nvPr/>
        </p:nvSpPr>
        <p:spPr>
          <a:xfrm>
            <a:off x="758309" y="6551890"/>
            <a:ext cx="6325672"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Ejemplos: BFS, DFS, búsqueda de costo uniforme</a:t>
            </a:r>
            <a:endParaRPr lang="en-US" sz="1450" dirty="0"/>
          </a:p>
        </p:txBody>
      </p:sp>
      <p:sp>
        <p:nvSpPr>
          <p:cNvPr id="9" name="Text 6"/>
          <p:cNvSpPr/>
          <p:nvPr/>
        </p:nvSpPr>
        <p:spPr>
          <a:xfrm>
            <a:off x="7554039" y="4471988"/>
            <a:ext cx="4344829" cy="374094"/>
          </a:xfrm>
          <a:prstGeom prst="rect">
            <a:avLst/>
          </a:prstGeom>
          <a:noFill/>
          <a:ln/>
        </p:spPr>
        <p:txBody>
          <a:bodyPr wrap="none" lIns="0" tIns="0" rIns="0" bIns="0" rtlCol="0" anchor="t"/>
          <a:lstStyle/>
          <a:p>
            <a:pPr algn="l" indent="0" marL="0">
              <a:lnSpc>
                <a:spcPts val="2900"/>
              </a:lnSpc>
              <a:buNone/>
            </a:pPr>
            <a:r>
              <a:rPr lang="en-US" sz="2350" b="1" dirty="0">
                <a:solidFill>
                  <a:srgbClr val="2589C9"/>
                </a:solidFill>
                <a:latin typeface="Barlow Bold" pitchFamily="34" charset="0"/>
                <a:ea typeface="Barlow Bold" pitchFamily="34" charset="-122"/>
                <a:cs typeface="Barlow Bold" pitchFamily="34" charset="-120"/>
              </a:rPr>
              <a:t>Búsqueda informada</a:t>
            </a:r>
            <a:pPr algn="l" indent="0" marL="0">
              <a:lnSpc>
                <a:spcPts val="2900"/>
              </a:lnSpc>
              <a:buNone/>
            </a:pPr>
            <a:r>
              <a:rPr lang="en-US" sz="2350" b="1" dirty="0">
                <a:solidFill>
                  <a:srgbClr val="2E3C4E"/>
                </a:solidFill>
                <a:latin typeface="Barlow Bold" pitchFamily="34" charset="0"/>
                <a:ea typeface="Barlow Bold" pitchFamily="34" charset="-122"/>
                <a:cs typeface="Barlow Bold" pitchFamily="34" charset="-120"/>
              </a:rPr>
              <a:t> (heurística)</a:t>
            </a:r>
            <a:endParaRPr lang="en-US" sz="2350" dirty="0"/>
          </a:p>
        </p:txBody>
      </p:sp>
      <p:sp>
        <p:nvSpPr>
          <p:cNvPr id="10" name="Text 7"/>
          <p:cNvSpPr/>
          <p:nvPr/>
        </p:nvSpPr>
        <p:spPr>
          <a:xfrm>
            <a:off x="7554039" y="5035629"/>
            <a:ext cx="6325672"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Utiliza estimaciones de costo para dirigirse hacia estados más prometedores.</a:t>
            </a:r>
            <a:endParaRPr lang="en-US" sz="1450" dirty="0"/>
          </a:p>
        </p:txBody>
      </p:sp>
      <p:sp>
        <p:nvSpPr>
          <p:cNvPr id="11" name="Text 8"/>
          <p:cNvSpPr/>
          <p:nvPr/>
        </p:nvSpPr>
        <p:spPr>
          <a:xfrm>
            <a:off x="7554039" y="5812750"/>
            <a:ext cx="6325672" cy="606504"/>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Prioriza la exploración de caminos que parecen más cercanos a la solución</a:t>
            </a:r>
            <a:endParaRPr lang="en-US" sz="1450" dirty="0"/>
          </a:p>
        </p:txBody>
      </p:sp>
      <p:sp>
        <p:nvSpPr>
          <p:cNvPr id="12" name="Text 9"/>
          <p:cNvSpPr/>
          <p:nvPr/>
        </p:nvSpPr>
        <p:spPr>
          <a:xfrm>
            <a:off x="7554039" y="6485573"/>
            <a:ext cx="6325672"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Mejora significativamente la eficiencia en problemas complejos</a:t>
            </a:r>
            <a:endParaRPr lang="en-US" sz="1450" dirty="0"/>
          </a:p>
        </p:txBody>
      </p:sp>
      <p:sp>
        <p:nvSpPr>
          <p:cNvPr id="13" name="Text 10"/>
          <p:cNvSpPr/>
          <p:nvPr/>
        </p:nvSpPr>
        <p:spPr>
          <a:xfrm>
            <a:off x="7554039" y="6855143"/>
            <a:ext cx="6325672"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Ejemplos: Búsqueda voraz, A*</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575072"/>
            <a:ext cx="5113973" cy="623530"/>
          </a:xfrm>
          <a:prstGeom prst="rect">
            <a:avLst/>
          </a:prstGeom>
          <a:noFill/>
          <a:ln/>
        </p:spPr>
        <p:txBody>
          <a:bodyPr wrap="none" lIns="0" tIns="0" rIns="0" bIns="0" rtlCol="0" anchor="t"/>
          <a:lstStyle/>
          <a:p>
            <a:pPr algn="l" indent="0" marL="0">
              <a:lnSpc>
                <a:spcPts val="4900"/>
              </a:lnSpc>
              <a:buNone/>
            </a:pPr>
            <a:r>
              <a:rPr lang="en-US" sz="3900" b="1" dirty="0">
                <a:solidFill>
                  <a:srgbClr val="2E3C4E"/>
                </a:solidFill>
                <a:latin typeface="Barlow Bold" pitchFamily="34" charset="0"/>
                <a:ea typeface="Barlow Bold" pitchFamily="34" charset="-122"/>
                <a:cs typeface="Barlow Bold" pitchFamily="34" charset="-120"/>
              </a:rPr>
              <a:t>Concepto de heurística</a:t>
            </a:r>
            <a:endParaRPr lang="en-US" sz="3900" dirty="0"/>
          </a:p>
        </p:txBody>
      </p:sp>
      <p:sp>
        <p:nvSpPr>
          <p:cNvPr id="3" name="Text 1"/>
          <p:cNvSpPr/>
          <p:nvPr/>
        </p:nvSpPr>
        <p:spPr>
          <a:xfrm>
            <a:off x="758309" y="1653540"/>
            <a:ext cx="7683222"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Una </a:t>
            </a:r>
            <a:pPr algn="l" indent="0" marL="0">
              <a:lnSpc>
                <a:spcPts val="2350"/>
              </a:lnSpc>
              <a:buNone/>
            </a:pPr>
            <a:r>
              <a:rPr lang="en-US" sz="1450" b="1" dirty="0">
                <a:solidFill>
                  <a:srgbClr val="75BAE6"/>
                </a:solidFill>
                <a:latin typeface="Montserrat" pitchFamily="34" charset="0"/>
                <a:ea typeface="Montserrat" pitchFamily="34" charset="-122"/>
                <a:cs typeface="Montserrat" pitchFamily="34" charset="-120"/>
              </a:rPr>
              <a:t>heurística</a:t>
            </a:r>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 es una función h(n) que estima el costo mínimo restante desde un nodo n hasta la meta.</a:t>
            </a:r>
            <a:endParaRPr lang="en-US" sz="1450" dirty="0"/>
          </a:p>
        </p:txBody>
      </p:sp>
      <p:sp>
        <p:nvSpPr>
          <p:cNvPr id="4" name="Shape 2"/>
          <p:cNvSpPr/>
          <p:nvPr/>
        </p:nvSpPr>
        <p:spPr>
          <a:xfrm>
            <a:off x="758309" y="2473285"/>
            <a:ext cx="7683222" cy="1968460"/>
          </a:xfrm>
          <a:prstGeom prst="roundRect">
            <a:avLst>
              <a:gd name="adj" fmla="val 14446"/>
            </a:avLst>
          </a:prstGeom>
          <a:solidFill>
            <a:srgbClr val="FFFFFF"/>
          </a:solidFill>
          <a:ln w="22860">
            <a:solidFill>
              <a:srgbClr val="BACFDD"/>
            </a:solidFill>
            <a:prstDash val="solid"/>
          </a:ln>
        </p:spPr>
      </p:sp>
      <p:sp>
        <p:nvSpPr>
          <p:cNvPr id="5" name="Text 3"/>
          <p:cNvSpPr/>
          <p:nvPr/>
        </p:nvSpPr>
        <p:spPr>
          <a:xfrm>
            <a:off x="970717" y="2685693"/>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Características</a:t>
            </a:r>
            <a:endParaRPr lang="en-US" sz="1950" dirty="0"/>
          </a:p>
        </p:txBody>
      </p:sp>
      <p:sp>
        <p:nvSpPr>
          <p:cNvPr id="6" name="Text 4"/>
          <p:cNvSpPr/>
          <p:nvPr/>
        </p:nvSpPr>
        <p:spPr>
          <a:xfrm>
            <a:off x="970717" y="3186946"/>
            <a:ext cx="7258407"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No garantiza exactitud, pero orienta la búsqueda</a:t>
            </a:r>
            <a:endParaRPr lang="en-US" sz="1450" dirty="0"/>
          </a:p>
        </p:txBody>
      </p:sp>
      <p:sp>
        <p:nvSpPr>
          <p:cNvPr id="7" name="Text 5"/>
          <p:cNvSpPr/>
          <p:nvPr/>
        </p:nvSpPr>
        <p:spPr>
          <a:xfrm>
            <a:off x="970717" y="3556516"/>
            <a:ext cx="7258407"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Debe ser admisible (no sobrestimar el costo real)</a:t>
            </a:r>
            <a:endParaRPr lang="en-US" sz="1450" dirty="0"/>
          </a:p>
        </p:txBody>
      </p:sp>
      <p:sp>
        <p:nvSpPr>
          <p:cNvPr id="8" name="Text 6"/>
          <p:cNvSpPr/>
          <p:nvPr/>
        </p:nvSpPr>
        <p:spPr>
          <a:xfrm>
            <a:off x="970717" y="3926086"/>
            <a:ext cx="7258407"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Cuanto más precisa, más eficiente es la búsqueda</a:t>
            </a:r>
            <a:endParaRPr lang="en-US" sz="1450" dirty="0"/>
          </a:p>
        </p:txBody>
      </p:sp>
      <p:sp>
        <p:nvSpPr>
          <p:cNvPr id="9" name="Shape 7"/>
          <p:cNvSpPr/>
          <p:nvPr/>
        </p:nvSpPr>
        <p:spPr>
          <a:xfrm>
            <a:off x="758309" y="4631293"/>
            <a:ext cx="7683222" cy="1968460"/>
          </a:xfrm>
          <a:prstGeom prst="roundRect">
            <a:avLst>
              <a:gd name="adj" fmla="val 14446"/>
            </a:avLst>
          </a:prstGeom>
          <a:solidFill>
            <a:srgbClr val="FFFFFF"/>
          </a:solidFill>
          <a:ln w="22860">
            <a:solidFill>
              <a:srgbClr val="BACFDD"/>
            </a:solidFill>
            <a:prstDash val="solid"/>
          </a:ln>
        </p:spPr>
      </p:sp>
      <p:sp>
        <p:nvSpPr>
          <p:cNvPr id="10" name="Text 8"/>
          <p:cNvSpPr/>
          <p:nvPr/>
        </p:nvSpPr>
        <p:spPr>
          <a:xfrm>
            <a:off x="970717" y="4843701"/>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Beneficios</a:t>
            </a:r>
            <a:endParaRPr lang="en-US" sz="1950" dirty="0"/>
          </a:p>
        </p:txBody>
      </p:sp>
      <p:sp>
        <p:nvSpPr>
          <p:cNvPr id="11" name="Text 9"/>
          <p:cNvSpPr/>
          <p:nvPr/>
        </p:nvSpPr>
        <p:spPr>
          <a:xfrm>
            <a:off x="970717" y="5344954"/>
            <a:ext cx="7258407"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Reduce significativamente el costo computacional</a:t>
            </a:r>
            <a:endParaRPr lang="en-US" sz="1450" dirty="0"/>
          </a:p>
        </p:txBody>
      </p:sp>
      <p:sp>
        <p:nvSpPr>
          <p:cNvPr id="12" name="Text 10"/>
          <p:cNvSpPr/>
          <p:nvPr/>
        </p:nvSpPr>
        <p:spPr>
          <a:xfrm>
            <a:off x="970717" y="5714524"/>
            <a:ext cx="7258407"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Dirige al agente hacia caminos prometedores</a:t>
            </a:r>
            <a:endParaRPr lang="en-US" sz="1450" dirty="0"/>
          </a:p>
        </p:txBody>
      </p:sp>
      <p:sp>
        <p:nvSpPr>
          <p:cNvPr id="13" name="Text 11"/>
          <p:cNvSpPr/>
          <p:nvPr/>
        </p:nvSpPr>
        <p:spPr>
          <a:xfrm>
            <a:off x="970717" y="6084094"/>
            <a:ext cx="7258407" cy="30325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Evita explorar áreas innecesarias del espacio de estados</a:t>
            </a:r>
            <a:endParaRPr lang="en-US" sz="1450" dirty="0"/>
          </a:p>
        </p:txBody>
      </p:sp>
      <p:pic>
        <p:nvPicPr>
          <p:cNvPr id="14" name="Image 0" descr="preencoded.png">    </p:cNvPr>
          <p:cNvPicPr>
            <a:picLocks noChangeAspect="1"/>
          </p:cNvPicPr>
          <p:nvPr/>
        </p:nvPicPr>
        <p:blipFill>
          <a:blip r:embed="rId1"/>
          <a:stretch>
            <a:fillRect/>
          </a:stretch>
        </p:blipFill>
        <p:spPr>
          <a:xfrm>
            <a:off x="8911590" y="1696164"/>
            <a:ext cx="4968002" cy="4968002"/>
          </a:xfrm>
          <a:prstGeom prst="rect">
            <a:avLst/>
          </a:prstGeom>
        </p:spPr>
      </p:pic>
      <p:sp>
        <p:nvSpPr>
          <p:cNvPr id="15" name="Text 12"/>
          <p:cNvSpPr/>
          <p:nvPr/>
        </p:nvSpPr>
        <p:spPr>
          <a:xfrm>
            <a:off x="8911590" y="6877407"/>
            <a:ext cx="4968002"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Ejemplo común: </a:t>
            </a:r>
            <a:pPr algn="l" indent="0" marL="0">
              <a:lnSpc>
                <a:spcPts val="2350"/>
              </a:lnSpc>
              <a:buNone/>
            </a:pPr>
            <a:r>
              <a:rPr lang="en-US" sz="1450" dirty="0">
                <a:solidFill>
                  <a:srgbClr val="2589C9"/>
                </a:solidFill>
                <a:latin typeface="Montserrat" pitchFamily="34" charset="0"/>
                <a:ea typeface="Montserrat" pitchFamily="34" charset="-122"/>
                <a:cs typeface="Montserrat" pitchFamily="34" charset="-120"/>
              </a:rPr>
              <a:t>distancia de Manhattan</a:t>
            </a:r>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 para estimar distancia en una cuadrícula.</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58309" y="1275040"/>
            <a:ext cx="5909667" cy="623530"/>
          </a:xfrm>
          <a:prstGeom prst="rect">
            <a:avLst/>
          </a:prstGeom>
          <a:noFill/>
          <a:ln/>
        </p:spPr>
        <p:txBody>
          <a:bodyPr wrap="none" lIns="0" tIns="0" rIns="0" bIns="0" rtlCol="0" anchor="t"/>
          <a:lstStyle/>
          <a:p>
            <a:pPr algn="l" indent="0" marL="0">
              <a:lnSpc>
                <a:spcPts val="4900"/>
              </a:lnSpc>
              <a:buNone/>
            </a:pPr>
            <a:r>
              <a:rPr lang="en-US" sz="3900" b="1" dirty="0">
                <a:solidFill>
                  <a:srgbClr val="2E3C4E"/>
                </a:solidFill>
                <a:latin typeface="Barlow Bold" pitchFamily="34" charset="0"/>
                <a:ea typeface="Barlow Bold" pitchFamily="34" charset="-122"/>
                <a:cs typeface="Barlow Bold" pitchFamily="34" charset="-120"/>
              </a:rPr>
              <a:t>¿Puede no haber solución?</a:t>
            </a:r>
            <a:endParaRPr lang="en-US" sz="3900" dirty="0"/>
          </a:p>
        </p:txBody>
      </p:sp>
      <p:sp>
        <p:nvSpPr>
          <p:cNvPr id="4" name="Shape 1"/>
          <p:cNvSpPr/>
          <p:nvPr/>
        </p:nvSpPr>
        <p:spPr>
          <a:xfrm>
            <a:off x="758309" y="2182892"/>
            <a:ext cx="3718917" cy="2032754"/>
          </a:xfrm>
          <a:prstGeom prst="roundRect">
            <a:avLst>
              <a:gd name="adj" fmla="val 22383"/>
            </a:avLst>
          </a:prstGeom>
          <a:solidFill>
            <a:srgbClr val="D4E9F7"/>
          </a:solidFill>
          <a:ln w="7620">
            <a:solidFill>
              <a:srgbClr val="BACFDD"/>
            </a:solidFill>
            <a:prstDash val="solid"/>
          </a:ln>
        </p:spPr>
      </p:sp>
      <p:sp>
        <p:nvSpPr>
          <p:cNvPr id="5" name="Text 2"/>
          <p:cNvSpPr/>
          <p:nvPr/>
        </p:nvSpPr>
        <p:spPr>
          <a:xfrm>
            <a:off x="955477" y="2380059"/>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Problema sin solución</a:t>
            </a:r>
            <a:endParaRPr lang="en-US" sz="1950" dirty="0"/>
          </a:p>
        </p:txBody>
      </p:sp>
      <p:sp>
        <p:nvSpPr>
          <p:cNvPr id="6" name="Text 3"/>
          <p:cNvSpPr/>
          <p:nvPr/>
        </p:nvSpPr>
        <p:spPr>
          <a:xfrm>
            <a:off x="955477" y="2805470"/>
            <a:ext cx="3324582" cy="909757"/>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El problema intrínsecamente no tiene solución posible (ej: meta inalcanzable)</a:t>
            </a:r>
            <a:endParaRPr lang="en-US" sz="1450" dirty="0"/>
          </a:p>
        </p:txBody>
      </p:sp>
      <p:sp>
        <p:nvSpPr>
          <p:cNvPr id="7" name="Shape 4"/>
          <p:cNvSpPr/>
          <p:nvPr/>
        </p:nvSpPr>
        <p:spPr>
          <a:xfrm>
            <a:off x="4666774" y="2182892"/>
            <a:ext cx="3718917" cy="2032754"/>
          </a:xfrm>
          <a:prstGeom prst="roundRect">
            <a:avLst>
              <a:gd name="adj" fmla="val 22383"/>
            </a:avLst>
          </a:prstGeom>
          <a:solidFill>
            <a:srgbClr val="D4E9F7"/>
          </a:solidFill>
          <a:ln w="7620">
            <a:solidFill>
              <a:srgbClr val="BACFDD"/>
            </a:solidFill>
            <a:prstDash val="solid"/>
          </a:ln>
        </p:spPr>
      </p:sp>
      <p:sp>
        <p:nvSpPr>
          <p:cNvPr id="8" name="Text 5"/>
          <p:cNvSpPr/>
          <p:nvPr/>
        </p:nvSpPr>
        <p:spPr>
          <a:xfrm>
            <a:off x="4863941" y="2380059"/>
            <a:ext cx="2558772"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Límites de profundidad</a:t>
            </a:r>
            <a:endParaRPr lang="en-US" sz="1950" dirty="0"/>
          </a:p>
        </p:txBody>
      </p:sp>
      <p:sp>
        <p:nvSpPr>
          <p:cNvPr id="9" name="Text 6"/>
          <p:cNvSpPr/>
          <p:nvPr/>
        </p:nvSpPr>
        <p:spPr>
          <a:xfrm>
            <a:off x="4863941" y="2805470"/>
            <a:ext cx="3324582" cy="1213009"/>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En búsquedas con límite de profundidad, si este es menor al necesario, no se encuentra la solución</a:t>
            </a:r>
            <a:endParaRPr lang="en-US" sz="1450" dirty="0"/>
          </a:p>
        </p:txBody>
      </p:sp>
      <p:sp>
        <p:nvSpPr>
          <p:cNvPr id="10" name="Shape 7"/>
          <p:cNvSpPr/>
          <p:nvPr/>
        </p:nvSpPr>
        <p:spPr>
          <a:xfrm>
            <a:off x="758309" y="4405193"/>
            <a:ext cx="7627382" cy="1426250"/>
          </a:xfrm>
          <a:prstGeom prst="roundRect">
            <a:avLst>
              <a:gd name="adj" fmla="val 31901"/>
            </a:avLst>
          </a:prstGeom>
          <a:solidFill>
            <a:srgbClr val="D4E9F7"/>
          </a:solidFill>
          <a:ln w="7620">
            <a:solidFill>
              <a:srgbClr val="BACFDD"/>
            </a:solidFill>
            <a:prstDash val="solid"/>
          </a:ln>
        </p:spPr>
      </p:sp>
      <p:sp>
        <p:nvSpPr>
          <p:cNvPr id="11" name="Text 8"/>
          <p:cNvSpPr/>
          <p:nvPr/>
        </p:nvSpPr>
        <p:spPr>
          <a:xfrm>
            <a:off x="955477" y="4602361"/>
            <a:ext cx="2793683" cy="311706"/>
          </a:xfrm>
          <a:prstGeom prst="rect">
            <a:avLst/>
          </a:prstGeom>
          <a:noFill/>
          <a:ln/>
        </p:spPr>
        <p:txBody>
          <a:bodyPr wrap="none" lIns="0" tIns="0" rIns="0" bIns="0" rtlCol="0" anchor="t"/>
          <a:lstStyle/>
          <a:p>
            <a:pPr algn="l" indent="0" marL="0">
              <a:lnSpc>
                <a:spcPts val="2450"/>
              </a:lnSpc>
              <a:buNone/>
            </a:pPr>
            <a:r>
              <a:rPr lang="en-US" sz="1950" b="1" dirty="0">
                <a:solidFill>
                  <a:srgbClr val="384653"/>
                </a:solidFill>
                <a:latin typeface="Barlow Bold" pitchFamily="34" charset="0"/>
                <a:ea typeface="Barlow Bold" pitchFamily="34" charset="-122"/>
                <a:cs typeface="Barlow Bold" pitchFamily="34" charset="-120"/>
              </a:rPr>
              <a:t>Limitaciones de recursos</a:t>
            </a:r>
            <a:endParaRPr lang="en-US" sz="1950" dirty="0"/>
          </a:p>
        </p:txBody>
      </p:sp>
      <p:sp>
        <p:nvSpPr>
          <p:cNvPr id="12" name="Text 9"/>
          <p:cNvSpPr/>
          <p:nvPr/>
        </p:nvSpPr>
        <p:spPr>
          <a:xfrm>
            <a:off x="955477" y="5027771"/>
            <a:ext cx="7233047" cy="606504"/>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Memoria insuficiente o tiempo de cómputo limitado que impiden completar la búsqueda</a:t>
            </a:r>
            <a:endParaRPr lang="en-US" sz="1450" dirty="0"/>
          </a:p>
        </p:txBody>
      </p:sp>
      <p:sp>
        <p:nvSpPr>
          <p:cNvPr id="13" name="Text 10"/>
          <p:cNvSpPr/>
          <p:nvPr/>
        </p:nvSpPr>
        <p:spPr>
          <a:xfrm>
            <a:off x="758309" y="6044684"/>
            <a:ext cx="7627382" cy="909757"/>
          </a:xfrm>
          <a:prstGeom prst="rect">
            <a:avLst/>
          </a:prstGeom>
          <a:noFill/>
          <a:ln/>
        </p:spPr>
        <p:txBody>
          <a:bodyPr wrap="square" lIns="0" tIns="0" rIns="0" bIns="0" rtlCol="0" anchor="t"/>
          <a:lstStyle/>
          <a:p>
            <a:pPr algn="l" indent="0" marL="0">
              <a:lnSpc>
                <a:spcPts val="2350"/>
              </a:lnSpc>
              <a:buNone/>
            </a:pPr>
            <a:r>
              <a:rPr lang="en-US" sz="1450" dirty="0">
                <a:solidFill>
                  <a:srgbClr val="384653"/>
                </a:solidFill>
                <a:latin typeface="Montserrat" pitchFamily="34" charset="0"/>
                <a:ea typeface="Montserrat" pitchFamily="34" charset="-122"/>
                <a:cs typeface="Montserrat" pitchFamily="34" charset="-120"/>
              </a:rPr>
              <a:t>En algoritmos como A*, aunque teóricamente encontraría la solución óptima si existe, puede agotarse la memoria disponible antes de hallarla en problemas muy grandes o complejos.</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8309" y="594241"/>
            <a:ext cx="3991094" cy="498872"/>
          </a:xfrm>
          <a:prstGeom prst="rect">
            <a:avLst/>
          </a:prstGeom>
          <a:noFill/>
          <a:ln/>
        </p:spPr>
        <p:txBody>
          <a:bodyPr wrap="none" lIns="0" tIns="0" rIns="0" bIns="0" rtlCol="0" anchor="t"/>
          <a:lstStyle/>
          <a:p>
            <a:pPr algn="l" indent="0" marL="0">
              <a:lnSpc>
                <a:spcPts val="3900"/>
              </a:lnSpc>
              <a:buNone/>
            </a:pPr>
            <a:r>
              <a:rPr lang="en-US" sz="3100" b="1" dirty="0">
                <a:solidFill>
                  <a:srgbClr val="2E3C4E"/>
                </a:solidFill>
                <a:latin typeface="Barlow Bold" pitchFamily="34" charset="0"/>
                <a:ea typeface="Barlow Bold" pitchFamily="34" charset="-122"/>
                <a:cs typeface="Barlow Bold" pitchFamily="34" charset="-120"/>
              </a:rPr>
              <a:t>Recorrido de árbol</a:t>
            </a:r>
            <a:endParaRPr lang="en-US" sz="3100" dirty="0"/>
          </a:p>
        </p:txBody>
      </p:sp>
      <p:sp>
        <p:nvSpPr>
          <p:cNvPr id="3" name="Text 1"/>
          <p:cNvSpPr/>
          <p:nvPr/>
        </p:nvSpPr>
        <p:spPr>
          <a:xfrm>
            <a:off x="758309" y="1456968"/>
            <a:ext cx="5023485" cy="485299"/>
          </a:xfrm>
          <a:prstGeom prst="rect">
            <a:avLst/>
          </a:prstGeom>
          <a:noFill/>
          <a:ln/>
        </p:spPr>
        <p:txBody>
          <a:bodyPr wrap="square" lIns="0" tIns="0" rIns="0" bIns="0" rtlCol="0" anchor="t"/>
          <a:lstStyle/>
          <a:p>
            <a:pPr algn="l" indent="0" marL="0">
              <a:lnSpc>
                <a:spcPts val="1900"/>
              </a:lnSpc>
              <a:buNone/>
            </a:pPr>
            <a:r>
              <a:rPr lang="en-US" sz="1150" dirty="0">
                <a:solidFill>
                  <a:srgbClr val="384653"/>
                </a:solidFill>
                <a:latin typeface="Montserrat" pitchFamily="34" charset="0"/>
                <a:ea typeface="Montserrat" pitchFamily="34" charset="-122"/>
                <a:cs typeface="Montserrat" pitchFamily="34" charset="-120"/>
              </a:rPr>
              <a:t>Se pide describir la secuencia de recorrido del árbol con diferentes estrategias:</a:t>
            </a:r>
            <a:endParaRPr lang="en-US" sz="1150" dirty="0"/>
          </a:p>
        </p:txBody>
      </p:sp>
      <p:sp>
        <p:nvSpPr>
          <p:cNvPr id="4" name="Text 2"/>
          <p:cNvSpPr/>
          <p:nvPr/>
        </p:nvSpPr>
        <p:spPr>
          <a:xfrm>
            <a:off x="758309" y="2078712"/>
            <a:ext cx="5023485" cy="242649"/>
          </a:xfrm>
          <a:prstGeom prst="rect">
            <a:avLst/>
          </a:prstGeom>
          <a:noFill/>
          <a:ln/>
        </p:spPr>
        <p:txBody>
          <a:bodyPr wrap="none" lIns="0" tIns="0" rIns="0" bIns="0" rtlCol="0" anchor="t"/>
          <a:lstStyle/>
          <a:p>
            <a:pPr algn="l" marL="342900" indent="-342900">
              <a:lnSpc>
                <a:spcPts val="1900"/>
              </a:lnSpc>
              <a:buSzPct val="100000"/>
              <a:buChar char="•"/>
            </a:pPr>
            <a:r>
              <a:rPr lang="en-US" sz="1150" b="1" dirty="0">
                <a:solidFill>
                  <a:srgbClr val="2589C9"/>
                </a:solidFill>
                <a:latin typeface="Montserrat" pitchFamily="34" charset="0"/>
                <a:ea typeface="Montserrat" pitchFamily="34" charset="-122"/>
                <a:cs typeface="Montserrat" pitchFamily="34" charset="-120"/>
              </a:rPr>
              <a:t>Primero en Amplitud (BFS)</a:t>
            </a:r>
            <a:endParaRPr lang="en-US" sz="1150" dirty="0"/>
          </a:p>
        </p:txBody>
      </p:sp>
      <p:sp>
        <p:nvSpPr>
          <p:cNvPr id="5" name="Text 3"/>
          <p:cNvSpPr/>
          <p:nvPr/>
        </p:nvSpPr>
        <p:spPr>
          <a:xfrm>
            <a:off x="758309" y="2374344"/>
            <a:ext cx="5023485" cy="242649"/>
          </a:xfrm>
          <a:prstGeom prst="rect">
            <a:avLst/>
          </a:prstGeom>
          <a:noFill/>
          <a:ln/>
        </p:spPr>
        <p:txBody>
          <a:bodyPr wrap="none" lIns="0" tIns="0" rIns="0" bIns="0" rtlCol="0" anchor="t"/>
          <a:lstStyle/>
          <a:p>
            <a:pPr algn="l" marL="342900" indent="-342900">
              <a:lnSpc>
                <a:spcPts val="1900"/>
              </a:lnSpc>
              <a:buSzPct val="100000"/>
              <a:buChar char="•"/>
            </a:pPr>
            <a:r>
              <a:rPr lang="en-US" sz="1150" b="1" dirty="0">
                <a:solidFill>
                  <a:srgbClr val="2589C9"/>
                </a:solidFill>
                <a:latin typeface="Montserrat" pitchFamily="34" charset="0"/>
                <a:ea typeface="Montserrat" pitchFamily="34" charset="-122"/>
                <a:cs typeface="Montserrat" pitchFamily="34" charset="-120"/>
              </a:rPr>
              <a:t>Primero en Profundidad (DFS)</a:t>
            </a:r>
            <a:endParaRPr lang="en-US" sz="1150" dirty="0"/>
          </a:p>
        </p:txBody>
      </p:sp>
      <p:sp>
        <p:nvSpPr>
          <p:cNvPr id="6" name="Text 4"/>
          <p:cNvSpPr/>
          <p:nvPr/>
        </p:nvSpPr>
        <p:spPr>
          <a:xfrm>
            <a:off x="758309" y="2669977"/>
            <a:ext cx="5023485" cy="242649"/>
          </a:xfrm>
          <a:prstGeom prst="rect">
            <a:avLst/>
          </a:prstGeom>
          <a:noFill/>
          <a:ln/>
        </p:spPr>
        <p:txBody>
          <a:bodyPr wrap="none" lIns="0" tIns="0" rIns="0" bIns="0" rtlCol="0" anchor="t"/>
          <a:lstStyle/>
          <a:p>
            <a:pPr algn="l" marL="342900" indent="-342900">
              <a:lnSpc>
                <a:spcPts val="1900"/>
              </a:lnSpc>
              <a:buSzPct val="100000"/>
              <a:buChar char="•"/>
            </a:pPr>
            <a:r>
              <a:rPr lang="en-US" sz="1150" b="1" dirty="0">
                <a:solidFill>
                  <a:srgbClr val="2589C9"/>
                </a:solidFill>
                <a:latin typeface="Montserrat" pitchFamily="34" charset="0"/>
                <a:ea typeface="Montserrat" pitchFamily="34" charset="-122"/>
                <a:cs typeface="Montserrat" pitchFamily="34" charset="-120"/>
              </a:rPr>
              <a:t>Profundidad Iterativa (DLS)</a:t>
            </a:r>
            <a:endParaRPr lang="en-US" sz="1150" dirty="0"/>
          </a:p>
        </p:txBody>
      </p:sp>
      <p:sp>
        <p:nvSpPr>
          <p:cNvPr id="7" name="Text 5"/>
          <p:cNvSpPr/>
          <p:nvPr/>
        </p:nvSpPr>
        <p:spPr>
          <a:xfrm>
            <a:off x="758309" y="3049072"/>
            <a:ext cx="5023485" cy="727948"/>
          </a:xfrm>
          <a:prstGeom prst="rect">
            <a:avLst/>
          </a:prstGeom>
          <a:noFill/>
          <a:ln/>
        </p:spPr>
        <p:txBody>
          <a:bodyPr wrap="square" lIns="0" tIns="0" rIns="0" bIns="0" rtlCol="0" anchor="t"/>
          <a:lstStyle/>
          <a:p>
            <a:pPr algn="l" indent="0" marL="0">
              <a:lnSpc>
                <a:spcPts val="1900"/>
              </a:lnSpc>
              <a:buNone/>
            </a:pPr>
            <a:r>
              <a:rPr lang="en-US" sz="1150" dirty="0">
                <a:solidFill>
                  <a:srgbClr val="384653"/>
                </a:solidFill>
                <a:latin typeface="Montserrat" pitchFamily="34" charset="0"/>
                <a:ea typeface="Montserrat" pitchFamily="34" charset="-122"/>
                <a:cs typeface="Montserrat" pitchFamily="34" charset="-120"/>
              </a:rPr>
              <a:t>Cada estrategia genera un orden diferente de exploración de nodos, lo que afecta directamente a la eficiencia y completitud de la búsqueda.</a:t>
            </a:r>
            <a:endParaRPr lang="en-US" sz="1150" dirty="0"/>
          </a:p>
        </p:txBody>
      </p:sp>
      <p:sp>
        <p:nvSpPr>
          <p:cNvPr id="8" name="Text 6"/>
          <p:cNvSpPr/>
          <p:nvPr/>
        </p:nvSpPr>
        <p:spPr>
          <a:xfrm>
            <a:off x="6159460" y="1456968"/>
            <a:ext cx="7720251" cy="485299"/>
          </a:xfrm>
          <a:prstGeom prst="rect">
            <a:avLst/>
          </a:prstGeom>
          <a:noFill/>
          <a:ln/>
        </p:spPr>
        <p:txBody>
          <a:bodyPr wrap="square" lIns="0" tIns="0" rIns="0" bIns="0" rtlCol="0" anchor="t"/>
          <a:lstStyle/>
          <a:p>
            <a:pPr algn="l" indent="0" marL="0">
              <a:lnSpc>
                <a:spcPts val="1900"/>
              </a:lnSpc>
              <a:buNone/>
            </a:pPr>
            <a:r>
              <a:rPr lang="en-US" sz="1150" dirty="0">
                <a:solidFill>
                  <a:srgbClr val="384653"/>
                </a:solidFill>
                <a:latin typeface="Montserrat" pitchFamily="34" charset="0"/>
                <a:ea typeface="Montserrat" pitchFamily="34" charset="-122"/>
                <a:cs typeface="Montserrat" pitchFamily="34" charset="-120"/>
              </a:rPr>
              <a:t>Las diferencias en los patrones de exploración resultan cruciales para entender las ventajas y limitaciones de cada algoritmo.</a:t>
            </a:r>
            <a:endParaRPr lang="en-US" sz="1150" dirty="0"/>
          </a:p>
        </p:txBody>
      </p:sp>
      <p:pic>
        <p:nvPicPr>
          <p:cNvPr id="9" name="Image 0" descr="preencoded.png">    </p:cNvPr>
          <p:cNvPicPr>
            <a:picLocks noChangeAspect="1"/>
          </p:cNvPicPr>
          <p:nvPr/>
        </p:nvPicPr>
        <p:blipFill>
          <a:blip r:embed="rId1"/>
          <a:stretch>
            <a:fillRect/>
          </a:stretch>
        </p:blipFill>
        <p:spPr>
          <a:xfrm>
            <a:off x="6159460" y="2112883"/>
            <a:ext cx="6636901" cy="53517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8309" y="645319"/>
            <a:ext cx="4692253" cy="530066"/>
          </a:xfrm>
          <a:prstGeom prst="rect">
            <a:avLst/>
          </a:prstGeom>
          <a:noFill/>
          <a:ln/>
        </p:spPr>
        <p:txBody>
          <a:bodyPr wrap="none" lIns="0" tIns="0" rIns="0" bIns="0" rtlCol="0" anchor="t"/>
          <a:lstStyle/>
          <a:p>
            <a:pPr algn="l" indent="0" marL="0">
              <a:lnSpc>
                <a:spcPts val="4150"/>
              </a:lnSpc>
              <a:buNone/>
            </a:pPr>
            <a:r>
              <a:rPr lang="en-US" sz="3300" b="1" dirty="0">
                <a:solidFill>
                  <a:srgbClr val="2E3C4E"/>
                </a:solidFill>
                <a:latin typeface="Barlow Bold" pitchFamily="34" charset="0"/>
                <a:ea typeface="Barlow Bold" pitchFamily="34" charset="-122"/>
                <a:cs typeface="Barlow Bold" pitchFamily="34" charset="-120"/>
              </a:rPr>
              <a:t>Recorrido del árbol – BFS</a:t>
            </a:r>
            <a:endParaRPr lang="en-US" sz="3300" dirty="0"/>
          </a:p>
        </p:txBody>
      </p:sp>
      <p:sp>
        <p:nvSpPr>
          <p:cNvPr id="3" name="Text 1"/>
          <p:cNvSpPr/>
          <p:nvPr/>
        </p:nvSpPr>
        <p:spPr>
          <a:xfrm>
            <a:off x="758309" y="1578173"/>
            <a:ext cx="2992398" cy="318016"/>
          </a:xfrm>
          <a:prstGeom prst="rect">
            <a:avLst/>
          </a:prstGeom>
          <a:noFill/>
          <a:ln/>
        </p:spPr>
        <p:txBody>
          <a:bodyPr wrap="none" lIns="0" tIns="0" rIns="0" bIns="0" rtlCol="0" anchor="t"/>
          <a:lstStyle/>
          <a:p>
            <a:pPr algn="l" indent="0" marL="0">
              <a:lnSpc>
                <a:spcPts val="2500"/>
              </a:lnSpc>
              <a:buNone/>
            </a:pPr>
            <a:r>
              <a:rPr lang="en-US" sz="2000" b="1" dirty="0">
                <a:solidFill>
                  <a:srgbClr val="75BAE6"/>
                </a:solidFill>
                <a:latin typeface="Barlow Bold" pitchFamily="34" charset="0"/>
                <a:ea typeface="Barlow Bold" pitchFamily="34" charset="-122"/>
                <a:cs typeface="Barlow Bold" pitchFamily="34" charset="-120"/>
              </a:rPr>
              <a:t>Primero en Amplitud (BFS)</a:t>
            </a:r>
            <a:endParaRPr lang="en-US" sz="2000" dirty="0"/>
          </a:p>
        </p:txBody>
      </p:sp>
      <p:sp>
        <p:nvSpPr>
          <p:cNvPr id="4" name="Text 2"/>
          <p:cNvSpPr/>
          <p:nvPr/>
        </p:nvSpPr>
        <p:spPr>
          <a:xfrm>
            <a:off x="758309" y="2057281"/>
            <a:ext cx="6360319" cy="515303"/>
          </a:xfrm>
          <a:prstGeom prst="rect">
            <a:avLst/>
          </a:prstGeom>
          <a:noFill/>
          <a:ln/>
        </p:spPr>
        <p:txBody>
          <a:bodyPr wrap="square" lIns="0" tIns="0" rIns="0" bIns="0" rtlCol="0" anchor="t"/>
          <a:lstStyle/>
          <a:p>
            <a:pPr algn="l" indent="0" marL="0">
              <a:lnSpc>
                <a:spcPts val="2000"/>
              </a:lnSpc>
              <a:buNone/>
            </a:pPr>
            <a:r>
              <a:rPr lang="en-US" sz="1250" dirty="0">
                <a:solidFill>
                  <a:srgbClr val="384653"/>
                </a:solidFill>
                <a:latin typeface="Montserrat" pitchFamily="34" charset="0"/>
                <a:ea typeface="Montserrat" pitchFamily="34" charset="-122"/>
                <a:cs typeface="Montserrat" pitchFamily="34" charset="-120"/>
              </a:rPr>
              <a:t>Estrategia que recorre el árbol por niveles completos antes de avanzar al siguiente nivel.</a:t>
            </a:r>
            <a:endParaRPr lang="en-US" sz="1250" dirty="0"/>
          </a:p>
        </p:txBody>
      </p:sp>
      <p:sp>
        <p:nvSpPr>
          <p:cNvPr id="5" name="Text 3"/>
          <p:cNvSpPr/>
          <p:nvPr/>
        </p:nvSpPr>
        <p:spPr>
          <a:xfrm>
            <a:off x="758309" y="2733675"/>
            <a:ext cx="2607707" cy="265033"/>
          </a:xfrm>
          <a:prstGeom prst="rect">
            <a:avLst/>
          </a:prstGeom>
          <a:noFill/>
          <a:ln/>
        </p:spPr>
        <p:txBody>
          <a:bodyPr wrap="none" lIns="0" tIns="0" rIns="0" bIns="0" rtlCol="0" anchor="t"/>
          <a:lstStyle/>
          <a:p>
            <a:pPr algn="l" indent="0" marL="0">
              <a:lnSpc>
                <a:spcPts val="2050"/>
              </a:lnSpc>
              <a:buNone/>
            </a:pPr>
            <a:r>
              <a:rPr lang="en-US" sz="1650" b="1" dirty="0">
                <a:solidFill>
                  <a:srgbClr val="2E3C4E"/>
                </a:solidFill>
                <a:latin typeface="Barlow Bold" pitchFamily="34" charset="0"/>
                <a:ea typeface="Barlow Bold" pitchFamily="34" charset="-122"/>
                <a:cs typeface="Barlow Bold" pitchFamily="34" charset="-120"/>
              </a:rPr>
              <a:t>Características principales:</a:t>
            </a:r>
            <a:endParaRPr lang="en-US" sz="1650" dirty="0"/>
          </a:p>
        </p:txBody>
      </p:sp>
      <p:sp>
        <p:nvSpPr>
          <p:cNvPr id="6" name="Text 4"/>
          <p:cNvSpPr/>
          <p:nvPr/>
        </p:nvSpPr>
        <p:spPr>
          <a:xfrm>
            <a:off x="758309" y="3159800"/>
            <a:ext cx="6360319" cy="257651"/>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384653"/>
                </a:solidFill>
                <a:latin typeface="Montserrat" pitchFamily="34" charset="0"/>
                <a:ea typeface="Montserrat" pitchFamily="34" charset="-122"/>
                <a:cs typeface="Montserrat" pitchFamily="34" charset="-120"/>
              </a:rPr>
              <a:t>Explora todos los nodos de un nivel antes de pasar al siguiente</a:t>
            </a:r>
            <a:endParaRPr lang="en-US" sz="1250" dirty="0"/>
          </a:p>
        </p:txBody>
      </p:sp>
      <p:sp>
        <p:nvSpPr>
          <p:cNvPr id="7" name="Text 5"/>
          <p:cNvSpPr/>
          <p:nvPr/>
        </p:nvSpPr>
        <p:spPr>
          <a:xfrm>
            <a:off x="758309" y="3473767"/>
            <a:ext cx="6360319" cy="257651"/>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384653"/>
                </a:solidFill>
                <a:latin typeface="Montserrat" pitchFamily="34" charset="0"/>
                <a:ea typeface="Montserrat" pitchFamily="34" charset="-122"/>
                <a:cs typeface="Montserrat" pitchFamily="34" charset="-120"/>
              </a:rPr>
              <a:t>Utiliza una estructura de </a:t>
            </a:r>
            <a:pPr algn="l" indent="0" marL="0">
              <a:lnSpc>
                <a:spcPts val="2000"/>
              </a:lnSpc>
              <a:buNone/>
            </a:pPr>
            <a:r>
              <a:rPr lang="en-US" sz="1250" b="1" dirty="0">
                <a:solidFill>
                  <a:srgbClr val="384653"/>
                </a:solidFill>
                <a:latin typeface="Montserrat" pitchFamily="34" charset="0"/>
                <a:ea typeface="Montserrat" pitchFamily="34" charset="-122"/>
                <a:cs typeface="Montserrat" pitchFamily="34" charset="-120"/>
              </a:rPr>
              <a:t>cola (FIFO)</a:t>
            </a:r>
            <a:pPr algn="l" indent="0" marL="0">
              <a:lnSpc>
                <a:spcPts val="2000"/>
              </a:lnSpc>
              <a:buNone/>
            </a:pPr>
            <a:r>
              <a:rPr lang="en-US" sz="1250" dirty="0">
                <a:solidFill>
                  <a:srgbClr val="384653"/>
                </a:solidFill>
                <a:latin typeface="Montserrat" pitchFamily="34" charset="0"/>
                <a:ea typeface="Montserrat" pitchFamily="34" charset="-122"/>
                <a:cs typeface="Montserrat" pitchFamily="34" charset="-120"/>
              </a:rPr>
              <a:t> para almacenar nodos</a:t>
            </a:r>
            <a:endParaRPr lang="en-US" sz="1250" dirty="0"/>
          </a:p>
        </p:txBody>
      </p:sp>
      <p:sp>
        <p:nvSpPr>
          <p:cNvPr id="8" name="Text 6"/>
          <p:cNvSpPr/>
          <p:nvPr/>
        </p:nvSpPr>
        <p:spPr>
          <a:xfrm>
            <a:off x="758309" y="3787735"/>
            <a:ext cx="6360319" cy="257651"/>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384653"/>
                </a:solidFill>
                <a:latin typeface="Montserrat" pitchFamily="34" charset="0"/>
                <a:ea typeface="Montserrat" pitchFamily="34" charset="-122"/>
                <a:cs typeface="Montserrat" pitchFamily="34" charset="-120"/>
              </a:rPr>
              <a:t>Garantiza encontrar la solución óptima en caminos de costo uniforme</a:t>
            </a:r>
            <a:endParaRPr lang="en-US" sz="1250" dirty="0"/>
          </a:p>
        </p:txBody>
      </p:sp>
      <p:sp>
        <p:nvSpPr>
          <p:cNvPr id="9" name="Text 7"/>
          <p:cNvSpPr/>
          <p:nvPr/>
        </p:nvSpPr>
        <p:spPr>
          <a:xfrm>
            <a:off x="758309" y="4101703"/>
            <a:ext cx="6360319" cy="257651"/>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384653"/>
                </a:solidFill>
                <a:latin typeface="Montserrat" pitchFamily="34" charset="0"/>
                <a:ea typeface="Montserrat" pitchFamily="34" charset="-122"/>
                <a:cs typeface="Montserrat" pitchFamily="34" charset="-120"/>
              </a:rPr>
              <a:t>Completo: si existe solución, la encuentra</a:t>
            </a:r>
            <a:endParaRPr lang="en-US" sz="1250" dirty="0"/>
          </a:p>
        </p:txBody>
      </p:sp>
      <p:pic>
        <p:nvPicPr>
          <p:cNvPr id="10" name="Image 0" descr="preencoded.png">    </p:cNvPr>
          <p:cNvPicPr>
            <a:picLocks noChangeAspect="1"/>
          </p:cNvPicPr>
          <p:nvPr/>
        </p:nvPicPr>
        <p:blipFill>
          <a:blip r:embed="rId1"/>
          <a:stretch>
            <a:fillRect/>
          </a:stretch>
        </p:blipFill>
        <p:spPr>
          <a:xfrm>
            <a:off x="758309" y="4540568"/>
            <a:ext cx="3715464" cy="2459712"/>
          </a:xfrm>
          <a:prstGeom prst="rect">
            <a:avLst/>
          </a:prstGeom>
        </p:spPr>
      </p:pic>
      <p:sp>
        <p:nvSpPr>
          <p:cNvPr id="11" name="Text 8"/>
          <p:cNvSpPr/>
          <p:nvPr/>
        </p:nvSpPr>
        <p:spPr>
          <a:xfrm>
            <a:off x="758309" y="7181493"/>
            <a:ext cx="6360319" cy="257651"/>
          </a:xfrm>
          <a:prstGeom prst="rect">
            <a:avLst/>
          </a:prstGeom>
          <a:noFill/>
          <a:ln/>
        </p:spPr>
        <p:txBody>
          <a:bodyPr wrap="none" lIns="0" tIns="0" rIns="0" bIns="0" rtlCol="0" anchor="t"/>
          <a:lstStyle/>
          <a:p>
            <a:pPr algn="l" indent="0" marL="0">
              <a:lnSpc>
                <a:spcPts val="2000"/>
              </a:lnSpc>
              <a:buNone/>
            </a:pPr>
            <a:endParaRPr lang="en-US" sz="1250" dirty="0"/>
          </a:p>
        </p:txBody>
      </p:sp>
      <p:pic>
        <p:nvPicPr>
          <p:cNvPr id="12" name="Image 1" descr="preencoded.png">    </p:cNvPr>
          <p:cNvPicPr>
            <a:picLocks noChangeAspect="1"/>
          </p:cNvPicPr>
          <p:nvPr/>
        </p:nvPicPr>
        <p:blipFill>
          <a:blip r:embed="rId2"/>
          <a:stretch>
            <a:fillRect/>
          </a:stretch>
        </p:blipFill>
        <p:spPr>
          <a:xfrm>
            <a:off x="7519392" y="1598295"/>
            <a:ext cx="805696" cy="966788"/>
          </a:xfrm>
          <a:prstGeom prst="rect">
            <a:avLst/>
          </a:prstGeom>
        </p:spPr>
      </p:pic>
      <p:sp>
        <p:nvSpPr>
          <p:cNvPr id="13" name="Text 9"/>
          <p:cNvSpPr/>
          <p:nvPr/>
        </p:nvSpPr>
        <p:spPr>
          <a:xfrm>
            <a:off x="8486180" y="1759387"/>
            <a:ext cx="2363748" cy="265033"/>
          </a:xfrm>
          <a:prstGeom prst="rect">
            <a:avLst/>
          </a:prstGeom>
          <a:noFill/>
          <a:ln/>
        </p:spPr>
        <p:txBody>
          <a:bodyPr wrap="none" lIns="0" tIns="0" rIns="0" bIns="0" rtlCol="0" anchor="t"/>
          <a:lstStyle/>
          <a:p>
            <a:pPr algn="l" indent="0" marL="0">
              <a:lnSpc>
                <a:spcPts val="2050"/>
              </a:lnSpc>
              <a:buNone/>
            </a:pPr>
            <a:r>
              <a:rPr lang="en-US" sz="1650" b="1" dirty="0">
                <a:solidFill>
                  <a:srgbClr val="384653"/>
                </a:solidFill>
                <a:latin typeface="Barlow Bold" pitchFamily="34" charset="0"/>
                <a:ea typeface="Barlow Bold" pitchFamily="34" charset="-122"/>
                <a:cs typeface="Barlow Bold" pitchFamily="34" charset="-120"/>
              </a:rPr>
              <a:t>Nivel 0: Explora nodo raíz</a:t>
            </a:r>
            <a:endParaRPr lang="en-US" sz="1650" dirty="0"/>
          </a:p>
        </p:txBody>
      </p:sp>
      <p:pic>
        <p:nvPicPr>
          <p:cNvPr id="14" name="Image 2" descr="preencoded.png">    </p:cNvPr>
          <p:cNvPicPr>
            <a:picLocks noChangeAspect="1"/>
          </p:cNvPicPr>
          <p:nvPr/>
        </p:nvPicPr>
        <p:blipFill>
          <a:blip r:embed="rId3"/>
          <a:stretch>
            <a:fillRect/>
          </a:stretch>
        </p:blipFill>
        <p:spPr>
          <a:xfrm>
            <a:off x="7519392" y="2565083"/>
            <a:ext cx="805696" cy="966788"/>
          </a:xfrm>
          <a:prstGeom prst="rect">
            <a:avLst/>
          </a:prstGeom>
        </p:spPr>
      </p:pic>
      <p:sp>
        <p:nvSpPr>
          <p:cNvPr id="15" name="Text 10"/>
          <p:cNvSpPr/>
          <p:nvPr/>
        </p:nvSpPr>
        <p:spPr>
          <a:xfrm>
            <a:off x="8486180" y="2726174"/>
            <a:ext cx="4037767" cy="265033"/>
          </a:xfrm>
          <a:prstGeom prst="rect">
            <a:avLst/>
          </a:prstGeom>
          <a:noFill/>
          <a:ln/>
        </p:spPr>
        <p:txBody>
          <a:bodyPr wrap="none" lIns="0" tIns="0" rIns="0" bIns="0" rtlCol="0" anchor="t"/>
          <a:lstStyle/>
          <a:p>
            <a:pPr algn="l" indent="0" marL="0">
              <a:lnSpc>
                <a:spcPts val="2050"/>
              </a:lnSpc>
              <a:buNone/>
            </a:pPr>
            <a:r>
              <a:rPr lang="en-US" sz="1650" b="1" dirty="0">
                <a:solidFill>
                  <a:srgbClr val="384653"/>
                </a:solidFill>
                <a:latin typeface="Barlow Bold" pitchFamily="34" charset="0"/>
                <a:ea typeface="Barlow Bold" pitchFamily="34" charset="-122"/>
                <a:cs typeface="Barlow Bold" pitchFamily="34" charset="-120"/>
              </a:rPr>
              <a:t>Nivel 1: Explora todos los hijos del nodo raíz</a:t>
            </a:r>
            <a:endParaRPr lang="en-US" sz="1650" dirty="0"/>
          </a:p>
        </p:txBody>
      </p:sp>
      <p:pic>
        <p:nvPicPr>
          <p:cNvPr id="16" name="Image 3" descr="preencoded.png">    </p:cNvPr>
          <p:cNvPicPr>
            <a:picLocks noChangeAspect="1"/>
          </p:cNvPicPr>
          <p:nvPr/>
        </p:nvPicPr>
        <p:blipFill>
          <a:blip r:embed="rId4"/>
          <a:stretch>
            <a:fillRect/>
          </a:stretch>
        </p:blipFill>
        <p:spPr>
          <a:xfrm>
            <a:off x="7519392" y="3531870"/>
            <a:ext cx="805696" cy="966788"/>
          </a:xfrm>
          <a:prstGeom prst="rect">
            <a:avLst/>
          </a:prstGeom>
        </p:spPr>
      </p:pic>
      <p:sp>
        <p:nvSpPr>
          <p:cNvPr id="17" name="Text 11"/>
          <p:cNvSpPr/>
          <p:nvPr/>
        </p:nvSpPr>
        <p:spPr>
          <a:xfrm>
            <a:off x="8486180" y="3692962"/>
            <a:ext cx="4222790" cy="265033"/>
          </a:xfrm>
          <a:prstGeom prst="rect">
            <a:avLst/>
          </a:prstGeom>
          <a:noFill/>
          <a:ln/>
        </p:spPr>
        <p:txBody>
          <a:bodyPr wrap="none" lIns="0" tIns="0" rIns="0" bIns="0" rtlCol="0" anchor="t"/>
          <a:lstStyle/>
          <a:p>
            <a:pPr algn="l" indent="0" marL="0">
              <a:lnSpc>
                <a:spcPts val="2050"/>
              </a:lnSpc>
              <a:buNone/>
            </a:pPr>
            <a:r>
              <a:rPr lang="en-US" sz="1650" b="1" dirty="0">
                <a:solidFill>
                  <a:srgbClr val="384653"/>
                </a:solidFill>
                <a:latin typeface="Barlow Bold" pitchFamily="34" charset="0"/>
                <a:ea typeface="Barlow Bold" pitchFamily="34" charset="-122"/>
                <a:cs typeface="Barlow Bold" pitchFamily="34" charset="-120"/>
              </a:rPr>
              <a:t>Nivel 2: Explora todos los nietos del nodo raíz</a:t>
            </a:r>
            <a:endParaRPr lang="en-US" sz="1650" dirty="0"/>
          </a:p>
        </p:txBody>
      </p:sp>
      <p:pic>
        <p:nvPicPr>
          <p:cNvPr id="18" name="Image 4" descr="preencoded.png">    </p:cNvPr>
          <p:cNvPicPr>
            <a:picLocks noChangeAspect="1"/>
          </p:cNvPicPr>
          <p:nvPr/>
        </p:nvPicPr>
        <p:blipFill>
          <a:blip r:embed="rId5"/>
          <a:stretch>
            <a:fillRect/>
          </a:stretch>
        </p:blipFill>
        <p:spPr>
          <a:xfrm>
            <a:off x="7519392" y="4498658"/>
            <a:ext cx="805696" cy="966788"/>
          </a:xfrm>
          <a:prstGeom prst="rect">
            <a:avLst/>
          </a:prstGeom>
        </p:spPr>
      </p:pic>
      <p:sp>
        <p:nvSpPr>
          <p:cNvPr id="19" name="Text 12"/>
          <p:cNvSpPr/>
          <p:nvPr/>
        </p:nvSpPr>
        <p:spPr>
          <a:xfrm>
            <a:off x="8486180" y="4659749"/>
            <a:ext cx="2120265" cy="265033"/>
          </a:xfrm>
          <a:prstGeom prst="rect">
            <a:avLst/>
          </a:prstGeom>
          <a:noFill/>
          <a:ln/>
        </p:spPr>
        <p:txBody>
          <a:bodyPr wrap="none" lIns="0" tIns="0" rIns="0" bIns="0" rtlCol="0" anchor="t"/>
          <a:lstStyle/>
          <a:p>
            <a:pPr algn="l" indent="0" marL="0">
              <a:lnSpc>
                <a:spcPts val="2050"/>
              </a:lnSpc>
              <a:buNone/>
            </a:pPr>
            <a:r>
              <a:rPr lang="en-US" sz="1650" b="1" dirty="0">
                <a:solidFill>
                  <a:srgbClr val="384653"/>
                </a:solidFill>
                <a:latin typeface="Barlow Bold" pitchFamily="34" charset="0"/>
                <a:ea typeface="Barlow Bold" pitchFamily="34" charset="-122"/>
                <a:cs typeface="Barlow Bold" pitchFamily="34" charset="-120"/>
              </a:rPr>
              <a:t>Y así sucesivamente...</a:t>
            </a:r>
            <a:endParaRPr lang="en-US" sz="1650" dirty="0"/>
          </a:p>
        </p:txBody>
      </p:sp>
      <p:sp>
        <p:nvSpPr>
          <p:cNvPr id="20" name="Text 13"/>
          <p:cNvSpPr/>
          <p:nvPr/>
        </p:nvSpPr>
        <p:spPr>
          <a:xfrm>
            <a:off x="7519392" y="5646658"/>
            <a:ext cx="6360319" cy="257651"/>
          </a:xfrm>
          <a:prstGeom prst="rect">
            <a:avLst/>
          </a:prstGeom>
          <a:noFill/>
          <a:ln/>
        </p:spPr>
        <p:txBody>
          <a:bodyPr wrap="none" lIns="0" tIns="0" rIns="0" bIns="0" rtlCol="0" anchor="t"/>
          <a:lstStyle/>
          <a:p>
            <a:pPr algn="l" indent="0" marL="0">
              <a:lnSpc>
                <a:spcPts val="2000"/>
              </a:lnSpc>
              <a:buNone/>
            </a:pPr>
            <a:r>
              <a:rPr lang="en-US" sz="1250" dirty="0">
                <a:solidFill>
                  <a:srgbClr val="384653"/>
                </a:solidFill>
                <a:latin typeface="Montserrat" pitchFamily="34" charset="0"/>
                <a:ea typeface="Montserrat" pitchFamily="34" charset="-122"/>
                <a:cs typeface="Montserrat" pitchFamily="34" charset="-120"/>
              </a:rPr>
              <a:t>La tabla del TP2 muestra la secuencia exacta paso a paso de este recorrido.</a:t>
            </a:r>
            <a:endParaRPr lang="en-US" sz="12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8309" y="695444"/>
            <a:ext cx="3587472" cy="405408"/>
          </a:xfrm>
          <a:prstGeom prst="rect">
            <a:avLst/>
          </a:prstGeom>
          <a:noFill/>
          <a:ln/>
        </p:spPr>
        <p:txBody>
          <a:bodyPr wrap="none" lIns="0" tIns="0" rIns="0" bIns="0" rtlCol="0" anchor="t"/>
          <a:lstStyle/>
          <a:p>
            <a:pPr algn="l" indent="0" marL="0">
              <a:lnSpc>
                <a:spcPts val="3150"/>
              </a:lnSpc>
              <a:buNone/>
            </a:pPr>
            <a:r>
              <a:rPr lang="en-US" sz="2550" b="1" dirty="0">
                <a:solidFill>
                  <a:srgbClr val="2E3C4E"/>
                </a:solidFill>
                <a:latin typeface="Barlow Bold" pitchFamily="34" charset="0"/>
                <a:ea typeface="Barlow Bold" pitchFamily="34" charset="-122"/>
                <a:cs typeface="Barlow Bold" pitchFamily="34" charset="-120"/>
              </a:rPr>
              <a:t>Recorrido del árbol – DFS</a:t>
            </a:r>
            <a:endParaRPr lang="en-US" sz="2550" dirty="0"/>
          </a:p>
        </p:txBody>
      </p:sp>
      <p:sp>
        <p:nvSpPr>
          <p:cNvPr id="3" name="Text 1"/>
          <p:cNvSpPr/>
          <p:nvPr/>
        </p:nvSpPr>
        <p:spPr>
          <a:xfrm>
            <a:off x="758309" y="1408748"/>
            <a:ext cx="2560082" cy="243126"/>
          </a:xfrm>
          <a:prstGeom prst="rect">
            <a:avLst/>
          </a:prstGeom>
          <a:noFill/>
          <a:ln/>
        </p:spPr>
        <p:txBody>
          <a:bodyPr wrap="none" lIns="0" tIns="0" rIns="0" bIns="0" rtlCol="0" anchor="t"/>
          <a:lstStyle/>
          <a:p>
            <a:pPr algn="l" indent="0" marL="0">
              <a:lnSpc>
                <a:spcPts val="1900"/>
              </a:lnSpc>
              <a:buNone/>
            </a:pPr>
            <a:r>
              <a:rPr lang="en-US" sz="1500" b="1" dirty="0">
                <a:solidFill>
                  <a:srgbClr val="75BAE6"/>
                </a:solidFill>
                <a:latin typeface="Barlow Bold" pitchFamily="34" charset="0"/>
                <a:ea typeface="Barlow Bold" pitchFamily="34" charset="-122"/>
                <a:cs typeface="Barlow Bold" pitchFamily="34" charset="-120"/>
              </a:rPr>
              <a:t>Primero en Profundidad (DFS)</a:t>
            </a:r>
            <a:endParaRPr lang="en-US" sz="1500" dirty="0"/>
          </a:p>
        </p:txBody>
      </p:sp>
      <p:sp>
        <p:nvSpPr>
          <p:cNvPr id="4" name="Text 2"/>
          <p:cNvSpPr/>
          <p:nvPr/>
        </p:nvSpPr>
        <p:spPr>
          <a:xfrm>
            <a:off x="758309" y="1774984"/>
            <a:ext cx="6406634" cy="197168"/>
          </a:xfrm>
          <a:prstGeom prst="rect">
            <a:avLst/>
          </a:prstGeom>
          <a:noFill/>
          <a:ln/>
        </p:spPr>
        <p:txBody>
          <a:bodyPr wrap="none" lIns="0" tIns="0" rIns="0" bIns="0" rtlCol="0" anchor="t"/>
          <a:lstStyle/>
          <a:p>
            <a:pPr algn="l" indent="0" marL="0">
              <a:lnSpc>
                <a:spcPts val="1550"/>
              </a:lnSpc>
              <a:buNone/>
            </a:pPr>
            <a:r>
              <a:rPr lang="en-US" sz="950" dirty="0">
                <a:solidFill>
                  <a:srgbClr val="384653"/>
                </a:solidFill>
                <a:latin typeface="Montserrat" pitchFamily="34" charset="0"/>
                <a:ea typeface="Montserrat" pitchFamily="34" charset="-122"/>
                <a:cs typeface="Montserrat" pitchFamily="34" charset="-120"/>
              </a:rPr>
              <a:t>Estrategia que explora los nodos lo más profundo posible antes de retroceder.</a:t>
            </a:r>
            <a:endParaRPr lang="en-US" sz="950" dirty="0"/>
          </a:p>
        </p:txBody>
      </p:sp>
      <p:sp>
        <p:nvSpPr>
          <p:cNvPr id="5" name="Text 3"/>
          <p:cNvSpPr/>
          <p:nvPr/>
        </p:nvSpPr>
        <p:spPr>
          <a:xfrm>
            <a:off x="758309" y="2095262"/>
            <a:ext cx="1993821" cy="202644"/>
          </a:xfrm>
          <a:prstGeom prst="rect">
            <a:avLst/>
          </a:prstGeom>
          <a:noFill/>
          <a:ln/>
        </p:spPr>
        <p:txBody>
          <a:bodyPr wrap="none" lIns="0" tIns="0" rIns="0" bIns="0" rtlCol="0" anchor="t"/>
          <a:lstStyle/>
          <a:p>
            <a:pPr algn="l" indent="0" marL="0">
              <a:lnSpc>
                <a:spcPts val="1550"/>
              </a:lnSpc>
              <a:buNone/>
            </a:pPr>
            <a:r>
              <a:rPr lang="en-US" sz="1250" b="1" dirty="0">
                <a:solidFill>
                  <a:srgbClr val="2E3C4E"/>
                </a:solidFill>
                <a:latin typeface="Barlow Bold" pitchFamily="34" charset="0"/>
                <a:ea typeface="Barlow Bold" pitchFamily="34" charset="-122"/>
                <a:cs typeface="Barlow Bold" pitchFamily="34" charset="-120"/>
              </a:rPr>
              <a:t>Características principales:</a:t>
            </a:r>
            <a:endParaRPr lang="en-US" sz="1250" dirty="0"/>
          </a:p>
        </p:txBody>
      </p:sp>
      <p:sp>
        <p:nvSpPr>
          <p:cNvPr id="6" name="Text 4"/>
          <p:cNvSpPr/>
          <p:nvPr/>
        </p:nvSpPr>
        <p:spPr>
          <a:xfrm>
            <a:off x="758309" y="2421017"/>
            <a:ext cx="6406634" cy="197168"/>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384653"/>
                </a:solidFill>
                <a:latin typeface="Montserrat" pitchFamily="34" charset="0"/>
                <a:ea typeface="Montserrat" pitchFamily="34" charset="-122"/>
                <a:cs typeface="Montserrat" pitchFamily="34" charset="-120"/>
              </a:rPr>
              <a:t>Desciende por una rama hasta el final antes de explorar otras</a:t>
            </a:r>
            <a:endParaRPr lang="en-US" sz="950" dirty="0"/>
          </a:p>
        </p:txBody>
      </p:sp>
      <p:sp>
        <p:nvSpPr>
          <p:cNvPr id="7" name="Text 5"/>
          <p:cNvSpPr/>
          <p:nvPr/>
        </p:nvSpPr>
        <p:spPr>
          <a:xfrm>
            <a:off x="758309" y="2661285"/>
            <a:ext cx="6406634" cy="197168"/>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384653"/>
                </a:solidFill>
                <a:latin typeface="Montserrat" pitchFamily="34" charset="0"/>
                <a:ea typeface="Montserrat" pitchFamily="34" charset="-122"/>
                <a:cs typeface="Montserrat" pitchFamily="34" charset="-120"/>
              </a:rPr>
              <a:t>Utiliza una estructura de </a:t>
            </a:r>
            <a:pPr algn="l" indent="0" marL="0">
              <a:lnSpc>
                <a:spcPts val="1550"/>
              </a:lnSpc>
              <a:buNone/>
            </a:pPr>
            <a:r>
              <a:rPr lang="en-US" sz="950" b="1" dirty="0">
                <a:solidFill>
                  <a:srgbClr val="384653"/>
                </a:solidFill>
                <a:latin typeface="Montserrat" pitchFamily="34" charset="0"/>
                <a:ea typeface="Montserrat" pitchFamily="34" charset="-122"/>
                <a:cs typeface="Montserrat" pitchFamily="34" charset="-120"/>
              </a:rPr>
              <a:t>pila (LIFO)</a:t>
            </a:r>
            <a:pPr algn="l" indent="0" marL="0">
              <a:lnSpc>
                <a:spcPts val="1550"/>
              </a:lnSpc>
              <a:buNone/>
            </a:pPr>
            <a:r>
              <a:rPr lang="en-US" sz="950" dirty="0">
                <a:solidFill>
                  <a:srgbClr val="384653"/>
                </a:solidFill>
                <a:latin typeface="Montserrat" pitchFamily="34" charset="0"/>
                <a:ea typeface="Montserrat" pitchFamily="34" charset="-122"/>
                <a:cs typeface="Montserrat" pitchFamily="34" charset="-120"/>
              </a:rPr>
              <a:t> para almacenar nodos</a:t>
            </a:r>
            <a:endParaRPr lang="en-US" sz="950" dirty="0"/>
          </a:p>
        </p:txBody>
      </p:sp>
      <p:sp>
        <p:nvSpPr>
          <p:cNvPr id="8" name="Text 6"/>
          <p:cNvSpPr/>
          <p:nvPr/>
        </p:nvSpPr>
        <p:spPr>
          <a:xfrm>
            <a:off x="758309" y="2901553"/>
            <a:ext cx="6406634" cy="197168"/>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384653"/>
                </a:solidFill>
                <a:latin typeface="Montserrat" pitchFamily="34" charset="0"/>
                <a:ea typeface="Montserrat" pitchFamily="34" charset="-122"/>
                <a:cs typeface="Montserrat" pitchFamily="34" charset="-120"/>
              </a:rPr>
              <a:t>Puede quedar atrapado en caminos muy largos o infinitos</a:t>
            </a:r>
            <a:endParaRPr lang="en-US" sz="950" dirty="0"/>
          </a:p>
        </p:txBody>
      </p:sp>
      <p:sp>
        <p:nvSpPr>
          <p:cNvPr id="9" name="Text 7"/>
          <p:cNvSpPr/>
          <p:nvPr/>
        </p:nvSpPr>
        <p:spPr>
          <a:xfrm>
            <a:off x="758309" y="3141821"/>
            <a:ext cx="6406634" cy="197168"/>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384653"/>
                </a:solidFill>
                <a:latin typeface="Montserrat" pitchFamily="34" charset="0"/>
                <a:ea typeface="Montserrat" pitchFamily="34" charset="-122"/>
                <a:cs typeface="Montserrat" pitchFamily="34" charset="-120"/>
              </a:rPr>
              <a:t>Requiere menos memoria que BFS</a:t>
            </a:r>
            <a:endParaRPr lang="en-US" sz="950" dirty="0"/>
          </a:p>
        </p:txBody>
      </p:sp>
      <p:pic>
        <p:nvPicPr>
          <p:cNvPr id="10" name="Image 0" descr="preencoded.png">    </p:cNvPr>
          <p:cNvPicPr>
            <a:picLocks noChangeAspect="1"/>
          </p:cNvPicPr>
          <p:nvPr/>
        </p:nvPicPr>
        <p:blipFill>
          <a:blip r:embed="rId1"/>
          <a:stretch>
            <a:fillRect/>
          </a:stretch>
        </p:blipFill>
        <p:spPr>
          <a:xfrm>
            <a:off x="758309" y="3477578"/>
            <a:ext cx="5511522" cy="3609856"/>
          </a:xfrm>
          <a:prstGeom prst="rect">
            <a:avLst/>
          </a:prstGeom>
        </p:spPr>
      </p:pic>
      <p:sp>
        <p:nvSpPr>
          <p:cNvPr id="11" name="Text 8"/>
          <p:cNvSpPr/>
          <p:nvPr/>
        </p:nvSpPr>
        <p:spPr>
          <a:xfrm>
            <a:off x="758309" y="7226022"/>
            <a:ext cx="6406634" cy="197168"/>
          </a:xfrm>
          <a:prstGeom prst="rect">
            <a:avLst/>
          </a:prstGeom>
          <a:noFill/>
          <a:ln/>
        </p:spPr>
        <p:txBody>
          <a:bodyPr wrap="none" lIns="0" tIns="0" rIns="0" bIns="0" rtlCol="0" anchor="t"/>
          <a:lstStyle/>
          <a:p>
            <a:pPr algn="l" indent="0" marL="0">
              <a:lnSpc>
                <a:spcPts val="1550"/>
              </a:lnSpc>
              <a:buNone/>
            </a:pPr>
            <a:endParaRPr lang="en-US" sz="950" dirty="0"/>
          </a:p>
        </p:txBody>
      </p:sp>
      <p:pic>
        <p:nvPicPr>
          <p:cNvPr id="12" name="Image 1" descr="preencoded.png">    </p:cNvPr>
          <p:cNvPicPr>
            <a:picLocks noChangeAspect="1"/>
          </p:cNvPicPr>
          <p:nvPr/>
        </p:nvPicPr>
        <p:blipFill>
          <a:blip r:embed="rId2"/>
          <a:stretch>
            <a:fillRect/>
          </a:stretch>
        </p:blipFill>
        <p:spPr>
          <a:xfrm>
            <a:off x="7473077" y="1424226"/>
            <a:ext cx="5144095" cy="5144095"/>
          </a:xfrm>
          <a:prstGeom prst="rect">
            <a:avLst/>
          </a:prstGeom>
        </p:spPr>
      </p:pic>
      <p:sp>
        <p:nvSpPr>
          <p:cNvPr id="13" name="Text 9"/>
          <p:cNvSpPr/>
          <p:nvPr/>
        </p:nvSpPr>
        <p:spPr>
          <a:xfrm>
            <a:off x="7473077" y="6706910"/>
            <a:ext cx="6406634" cy="394335"/>
          </a:xfrm>
          <a:prstGeom prst="rect">
            <a:avLst/>
          </a:prstGeom>
          <a:noFill/>
          <a:ln/>
        </p:spPr>
        <p:txBody>
          <a:bodyPr wrap="square" lIns="0" tIns="0" rIns="0" bIns="0" rtlCol="0" anchor="t"/>
          <a:lstStyle/>
          <a:p>
            <a:pPr algn="l" indent="0" marL="0">
              <a:lnSpc>
                <a:spcPts val="1550"/>
              </a:lnSpc>
              <a:buNone/>
            </a:pPr>
            <a:r>
              <a:rPr lang="en-US" sz="950" dirty="0">
                <a:solidFill>
                  <a:srgbClr val="384653"/>
                </a:solidFill>
                <a:latin typeface="Montserrat" pitchFamily="34" charset="0"/>
                <a:ea typeface="Montserrat" pitchFamily="34" charset="-122"/>
                <a:cs typeface="Montserrat" pitchFamily="34" charset="-120"/>
              </a:rPr>
              <a:t>En el TP2, la tabla muestra cómo DFS puede caer en caminos largos antes de retroceder y explorar otras alternativas, lo que puede resultar ineficiente en algunos escenarios.</a:t>
            </a:r>
            <a:endParaRPr lang="en-US" sz="9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8309" y="695682"/>
            <a:ext cx="6059805" cy="405408"/>
          </a:xfrm>
          <a:prstGeom prst="rect">
            <a:avLst/>
          </a:prstGeom>
          <a:noFill/>
          <a:ln/>
        </p:spPr>
        <p:txBody>
          <a:bodyPr wrap="none" lIns="0" tIns="0" rIns="0" bIns="0" rtlCol="0" anchor="t"/>
          <a:lstStyle/>
          <a:p>
            <a:pPr algn="l" indent="0" marL="0">
              <a:lnSpc>
                <a:spcPts val="3150"/>
              </a:lnSpc>
              <a:buNone/>
            </a:pPr>
            <a:r>
              <a:rPr lang="en-US" sz="2550" b="1" dirty="0">
                <a:solidFill>
                  <a:srgbClr val="2E3C4E"/>
                </a:solidFill>
                <a:latin typeface="Barlow Bold" pitchFamily="34" charset="0"/>
                <a:ea typeface="Barlow Bold" pitchFamily="34" charset="-122"/>
                <a:cs typeface="Barlow Bold" pitchFamily="34" charset="-120"/>
              </a:rPr>
              <a:t>Recorrido del árbol – Profundidad Iterativa</a:t>
            </a:r>
            <a:endParaRPr lang="en-US" sz="2550" dirty="0"/>
          </a:p>
        </p:txBody>
      </p:sp>
      <p:sp>
        <p:nvSpPr>
          <p:cNvPr id="3" name="Shape 1"/>
          <p:cNvSpPr/>
          <p:nvPr/>
        </p:nvSpPr>
        <p:spPr>
          <a:xfrm>
            <a:off x="758309" y="1717000"/>
            <a:ext cx="4289108" cy="123111"/>
          </a:xfrm>
          <a:prstGeom prst="roundRect">
            <a:avLst>
              <a:gd name="adj" fmla="val 150141"/>
            </a:avLst>
          </a:prstGeom>
          <a:solidFill>
            <a:srgbClr val="D4E9F7"/>
          </a:solidFill>
          <a:ln w="7620">
            <a:solidFill>
              <a:srgbClr val="BACFDD"/>
            </a:solidFill>
            <a:prstDash val="solid"/>
          </a:ln>
        </p:spPr>
      </p:sp>
      <p:sp>
        <p:nvSpPr>
          <p:cNvPr id="4" name="Text 2"/>
          <p:cNvSpPr/>
          <p:nvPr/>
        </p:nvSpPr>
        <p:spPr>
          <a:xfrm>
            <a:off x="881420" y="1963222"/>
            <a:ext cx="3129082" cy="202644"/>
          </a:xfrm>
          <a:prstGeom prst="rect">
            <a:avLst/>
          </a:prstGeom>
          <a:noFill/>
          <a:ln/>
        </p:spPr>
        <p:txBody>
          <a:bodyPr wrap="none" lIns="0" tIns="0" rIns="0" bIns="0" rtlCol="0" anchor="t"/>
          <a:lstStyle/>
          <a:p>
            <a:pPr algn="l" indent="0" marL="0">
              <a:lnSpc>
                <a:spcPts val="1550"/>
              </a:lnSpc>
              <a:buNone/>
            </a:pPr>
            <a:r>
              <a:rPr lang="en-US" sz="1250" b="1" dirty="0">
                <a:solidFill>
                  <a:srgbClr val="384653"/>
                </a:solidFill>
                <a:latin typeface="Barlow Bold" pitchFamily="34" charset="0"/>
                <a:ea typeface="Barlow Bold" pitchFamily="34" charset="-122"/>
                <a:cs typeface="Barlow Bold" pitchFamily="34" charset="-120"/>
              </a:rPr>
              <a:t>Nivel 1: Exploración limitada a profundidad 1</a:t>
            </a:r>
            <a:endParaRPr lang="en-US" sz="1250" dirty="0"/>
          </a:p>
        </p:txBody>
      </p:sp>
      <p:sp>
        <p:nvSpPr>
          <p:cNvPr id="5" name="Text 3"/>
          <p:cNvSpPr/>
          <p:nvPr/>
        </p:nvSpPr>
        <p:spPr>
          <a:xfrm>
            <a:off x="881420" y="2239685"/>
            <a:ext cx="4042886" cy="394335"/>
          </a:xfrm>
          <a:prstGeom prst="rect">
            <a:avLst/>
          </a:prstGeom>
          <a:noFill/>
          <a:ln/>
        </p:spPr>
        <p:txBody>
          <a:bodyPr wrap="square" lIns="0" tIns="0" rIns="0" bIns="0" rtlCol="0" anchor="t"/>
          <a:lstStyle/>
          <a:p>
            <a:pPr algn="l" indent="0" marL="0">
              <a:lnSpc>
                <a:spcPts val="1550"/>
              </a:lnSpc>
              <a:buNone/>
            </a:pPr>
            <a:r>
              <a:rPr lang="en-US" sz="950" dirty="0">
                <a:solidFill>
                  <a:srgbClr val="384653"/>
                </a:solidFill>
                <a:latin typeface="Montserrat" pitchFamily="34" charset="0"/>
                <a:ea typeface="Montserrat" pitchFamily="34" charset="-122"/>
                <a:cs typeface="Montserrat" pitchFamily="34" charset="-120"/>
              </a:rPr>
              <a:t>Aplica DFS pero solo hasta el primer nivel del árbol. Si no encuentra solución, aumenta el límite.</a:t>
            </a:r>
            <a:endParaRPr lang="en-US" sz="950" dirty="0"/>
          </a:p>
        </p:txBody>
      </p:sp>
      <p:sp>
        <p:nvSpPr>
          <p:cNvPr id="6" name="Shape 4"/>
          <p:cNvSpPr/>
          <p:nvPr/>
        </p:nvSpPr>
        <p:spPr>
          <a:xfrm>
            <a:off x="5170527" y="1532215"/>
            <a:ext cx="4289227" cy="123111"/>
          </a:xfrm>
          <a:prstGeom prst="roundRect">
            <a:avLst>
              <a:gd name="adj" fmla="val 150141"/>
            </a:avLst>
          </a:prstGeom>
          <a:solidFill>
            <a:srgbClr val="D4E9F7"/>
          </a:solidFill>
          <a:ln w="7620">
            <a:solidFill>
              <a:srgbClr val="BACFDD"/>
            </a:solidFill>
            <a:prstDash val="solid"/>
          </a:ln>
        </p:spPr>
      </p:sp>
      <p:sp>
        <p:nvSpPr>
          <p:cNvPr id="7" name="Text 5"/>
          <p:cNvSpPr/>
          <p:nvPr/>
        </p:nvSpPr>
        <p:spPr>
          <a:xfrm>
            <a:off x="5293638" y="1778437"/>
            <a:ext cx="3195876" cy="202644"/>
          </a:xfrm>
          <a:prstGeom prst="rect">
            <a:avLst/>
          </a:prstGeom>
          <a:noFill/>
          <a:ln/>
        </p:spPr>
        <p:txBody>
          <a:bodyPr wrap="none" lIns="0" tIns="0" rIns="0" bIns="0" rtlCol="0" anchor="t"/>
          <a:lstStyle/>
          <a:p>
            <a:pPr algn="l" indent="0" marL="0">
              <a:lnSpc>
                <a:spcPts val="1550"/>
              </a:lnSpc>
              <a:buNone/>
            </a:pPr>
            <a:r>
              <a:rPr lang="en-US" sz="1250" b="1" dirty="0">
                <a:solidFill>
                  <a:srgbClr val="384653"/>
                </a:solidFill>
                <a:latin typeface="Barlow Bold" pitchFamily="34" charset="0"/>
                <a:ea typeface="Barlow Bold" pitchFamily="34" charset="-122"/>
                <a:cs typeface="Barlow Bold" pitchFamily="34" charset="-120"/>
              </a:rPr>
              <a:t>Nivel 2: Exploración limitada a profundidad 2</a:t>
            </a:r>
            <a:endParaRPr lang="en-US" sz="1250" dirty="0"/>
          </a:p>
        </p:txBody>
      </p:sp>
      <p:sp>
        <p:nvSpPr>
          <p:cNvPr id="8" name="Text 6"/>
          <p:cNvSpPr/>
          <p:nvPr/>
        </p:nvSpPr>
        <p:spPr>
          <a:xfrm>
            <a:off x="5293638" y="2054900"/>
            <a:ext cx="4043005" cy="394335"/>
          </a:xfrm>
          <a:prstGeom prst="rect">
            <a:avLst/>
          </a:prstGeom>
          <a:noFill/>
          <a:ln/>
        </p:spPr>
        <p:txBody>
          <a:bodyPr wrap="square" lIns="0" tIns="0" rIns="0" bIns="0" rtlCol="0" anchor="t"/>
          <a:lstStyle/>
          <a:p>
            <a:pPr algn="l" indent="0" marL="0">
              <a:lnSpc>
                <a:spcPts val="1550"/>
              </a:lnSpc>
              <a:buNone/>
            </a:pPr>
            <a:r>
              <a:rPr lang="en-US" sz="950" dirty="0">
                <a:solidFill>
                  <a:srgbClr val="384653"/>
                </a:solidFill>
                <a:latin typeface="Montserrat" pitchFamily="34" charset="0"/>
                <a:ea typeface="Montserrat" pitchFamily="34" charset="-122"/>
                <a:cs typeface="Montserrat" pitchFamily="34" charset="-120"/>
              </a:rPr>
              <a:t>Reinicia la búsqueda y aplica DFS hasta el segundo nivel. Si no encuentra solución, aumenta el límite.</a:t>
            </a:r>
            <a:endParaRPr lang="en-US" sz="950" dirty="0"/>
          </a:p>
        </p:txBody>
      </p:sp>
      <p:sp>
        <p:nvSpPr>
          <p:cNvPr id="9" name="Shape 7"/>
          <p:cNvSpPr/>
          <p:nvPr/>
        </p:nvSpPr>
        <p:spPr>
          <a:xfrm>
            <a:off x="9582864" y="1347430"/>
            <a:ext cx="4289108" cy="123111"/>
          </a:xfrm>
          <a:prstGeom prst="roundRect">
            <a:avLst>
              <a:gd name="adj" fmla="val 150141"/>
            </a:avLst>
          </a:prstGeom>
          <a:solidFill>
            <a:srgbClr val="D4E9F7"/>
          </a:solidFill>
          <a:ln w="7620">
            <a:solidFill>
              <a:srgbClr val="BACFDD"/>
            </a:solidFill>
            <a:prstDash val="solid"/>
          </a:ln>
        </p:spPr>
      </p:sp>
      <p:sp>
        <p:nvSpPr>
          <p:cNvPr id="10" name="Text 8"/>
          <p:cNvSpPr/>
          <p:nvPr/>
        </p:nvSpPr>
        <p:spPr>
          <a:xfrm>
            <a:off x="9705975" y="1593652"/>
            <a:ext cx="3189446" cy="202644"/>
          </a:xfrm>
          <a:prstGeom prst="rect">
            <a:avLst/>
          </a:prstGeom>
          <a:noFill/>
          <a:ln/>
        </p:spPr>
        <p:txBody>
          <a:bodyPr wrap="none" lIns="0" tIns="0" rIns="0" bIns="0" rtlCol="0" anchor="t"/>
          <a:lstStyle/>
          <a:p>
            <a:pPr algn="l" indent="0" marL="0">
              <a:lnSpc>
                <a:spcPts val="1550"/>
              </a:lnSpc>
              <a:buNone/>
            </a:pPr>
            <a:r>
              <a:rPr lang="en-US" sz="1250" b="1" dirty="0">
                <a:solidFill>
                  <a:srgbClr val="384653"/>
                </a:solidFill>
                <a:latin typeface="Barlow Bold" pitchFamily="34" charset="0"/>
                <a:ea typeface="Barlow Bold" pitchFamily="34" charset="-122"/>
                <a:cs typeface="Barlow Bold" pitchFamily="34" charset="-120"/>
              </a:rPr>
              <a:t>Nivel 3: Exploración limitada a profundidad 3</a:t>
            </a:r>
            <a:endParaRPr lang="en-US" sz="1250" dirty="0"/>
          </a:p>
        </p:txBody>
      </p:sp>
      <p:sp>
        <p:nvSpPr>
          <p:cNvPr id="11" name="Text 9"/>
          <p:cNvSpPr/>
          <p:nvPr/>
        </p:nvSpPr>
        <p:spPr>
          <a:xfrm>
            <a:off x="9705975" y="1870115"/>
            <a:ext cx="4042886" cy="394335"/>
          </a:xfrm>
          <a:prstGeom prst="rect">
            <a:avLst/>
          </a:prstGeom>
          <a:noFill/>
          <a:ln/>
        </p:spPr>
        <p:txBody>
          <a:bodyPr wrap="square" lIns="0" tIns="0" rIns="0" bIns="0" rtlCol="0" anchor="t"/>
          <a:lstStyle/>
          <a:p>
            <a:pPr algn="l" indent="0" marL="0">
              <a:lnSpc>
                <a:spcPts val="1550"/>
              </a:lnSpc>
              <a:buNone/>
            </a:pPr>
            <a:r>
              <a:rPr lang="en-US" sz="950" dirty="0">
                <a:solidFill>
                  <a:srgbClr val="384653"/>
                </a:solidFill>
                <a:latin typeface="Montserrat" pitchFamily="34" charset="0"/>
                <a:ea typeface="Montserrat" pitchFamily="34" charset="-122"/>
                <a:cs typeface="Montserrat" pitchFamily="34" charset="-120"/>
              </a:rPr>
              <a:t>Reinicia la búsqueda y aplica DFS hasta el tercer nivel. Continúa incrementando hasta encontrar solución.</a:t>
            </a:r>
            <a:endParaRPr lang="en-US" sz="950" dirty="0"/>
          </a:p>
        </p:txBody>
      </p:sp>
      <p:sp>
        <p:nvSpPr>
          <p:cNvPr id="12" name="Text 10"/>
          <p:cNvSpPr/>
          <p:nvPr/>
        </p:nvSpPr>
        <p:spPr>
          <a:xfrm>
            <a:off x="758309" y="3018830"/>
            <a:ext cx="3058001" cy="243126"/>
          </a:xfrm>
          <a:prstGeom prst="rect">
            <a:avLst/>
          </a:prstGeom>
          <a:noFill/>
          <a:ln/>
        </p:spPr>
        <p:txBody>
          <a:bodyPr wrap="none" lIns="0" tIns="0" rIns="0" bIns="0" rtlCol="0" anchor="t"/>
          <a:lstStyle/>
          <a:p>
            <a:pPr algn="l" indent="0" marL="0">
              <a:lnSpc>
                <a:spcPts val="1900"/>
              </a:lnSpc>
              <a:buNone/>
            </a:pPr>
            <a:r>
              <a:rPr lang="en-US" sz="1500" b="1" dirty="0">
                <a:solidFill>
                  <a:srgbClr val="2E3C4E"/>
                </a:solidFill>
                <a:latin typeface="Barlow Bold" pitchFamily="34" charset="0"/>
                <a:ea typeface="Barlow Bold" pitchFamily="34" charset="-122"/>
                <a:cs typeface="Barlow Bold" pitchFamily="34" charset="-120"/>
              </a:rPr>
              <a:t>Ventajas de la Profundidad Iterativa</a:t>
            </a:r>
            <a:endParaRPr lang="en-US" sz="1500" dirty="0"/>
          </a:p>
        </p:txBody>
      </p:sp>
      <p:sp>
        <p:nvSpPr>
          <p:cNvPr id="13" name="Text 11"/>
          <p:cNvSpPr/>
          <p:nvPr/>
        </p:nvSpPr>
        <p:spPr>
          <a:xfrm>
            <a:off x="758309" y="3385066"/>
            <a:ext cx="7747992" cy="197168"/>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384653"/>
                </a:solidFill>
                <a:latin typeface="Montserrat" pitchFamily="34" charset="0"/>
                <a:ea typeface="Montserrat" pitchFamily="34" charset="-122"/>
                <a:cs typeface="Montserrat" pitchFamily="34" charset="-120"/>
              </a:rPr>
              <a:t>Combina la </a:t>
            </a:r>
            <a:pPr algn="l" indent="0" marL="0">
              <a:lnSpc>
                <a:spcPts val="1550"/>
              </a:lnSpc>
              <a:buNone/>
            </a:pPr>
            <a:r>
              <a:rPr lang="en-US" sz="950" dirty="0">
                <a:solidFill>
                  <a:srgbClr val="2589C9"/>
                </a:solidFill>
                <a:latin typeface="Montserrat" pitchFamily="34" charset="0"/>
                <a:ea typeface="Montserrat" pitchFamily="34" charset="-122"/>
                <a:cs typeface="Montserrat" pitchFamily="34" charset="-120"/>
              </a:rPr>
              <a:t>completitud de BFS</a:t>
            </a:r>
            <a:pPr algn="l" indent="0" marL="0">
              <a:lnSpc>
                <a:spcPts val="1550"/>
              </a:lnSpc>
              <a:buNone/>
            </a:pPr>
            <a:r>
              <a:rPr lang="en-US" sz="950" dirty="0">
                <a:solidFill>
                  <a:srgbClr val="384653"/>
                </a:solidFill>
                <a:latin typeface="Montserrat" pitchFamily="34" charset="0"/>
                <a:ea typeface="Montserrat" pitchFamily="34" charset="-122"/>
                <a:cs typeface="Montserrat" pitchFamily="34" charset="-120"/>
              </a:rPr>
              <a:t> (encuentra la solución si existe)</a:t>
            </a:r>
            <a:endParaRPr lang="en-US" sz="950" dirty="0"/>
          </a:p>
        </p:txBody>
      </p:sp>
      <p:sp>
        <p:nvSpPr>
          <p:cNvPr id="14" name="Text 12"/>
          <p:cNvSpPr/>
          <p:nvPr/>
        </p:nvSpPr>
        <p:spPr>
          <a:xfrm>
            <a:off x="758309" y="3625334"/>
            <a:ext cx="7747992" cy="197168"/>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384653"/>
                </a:solidFill>
                <a:latin typeface="Montserrat" pitchFamily="34" charset="0"/>
                <a:ea typeface="Montserrat" pitchFamily="34" charset="-122"/>
                <a:cs typeface="Montserrat" pitchFamily="34" charset="-120"/>
              </a:rPr>
              <a:t>Mantiene el </a:t>
            </a:r>
            <a:pPr algn="l" indent="0" marL="0">
              <a:lnSpc>
                <a:spcPts val="1550"/>
              </a:lnSpc>
              <a:buNone/>
            </a:pPr>
            <a:r>
              <a:rPr lang="en-US" sz="950" dirty="0">
                <a:solidFill>
                  <a:srgbClr val="75BAE6"/>
                </a:solidFill>
                <a:latin typeface="Montserrat" pitchFamily="34" charset="0"/>
                <a:ea typeface="Montserrat" pitchFamily="34" charset="-122"/>
                <a:cs typeface="Montserrat" pitchFamily="34" charset="-120"/>
              </a:rPr>
              <a:t>bajo consumo de memoria de DFS</a:t>
            </a:r>
            <a:endParaRPr lang="en-US" sz="950" dirty="0"/>
          </a:p>
        </p:txBody>
      </p:sp>
      <p:sp>
        <p:nvSpPr>
          <p:cNvPr id="15" name="Text 13"/>
          <p:cNvSpPr/>
          <p:nvPr/>
        </p:nvSpPr>
        <p:spPr>
          <a:xfrm>
            <a:off x="758309" y="3865602"/>
            <a:ext cx="7747992" cy="197168"/>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384653"/>
                </a:solidFill>
                <a:latin typeface="Montserrat" pitchFamily="34" charset="0"/>
                <a:ea typeface="Montserrat" pitchFamily="34" charset="-122"/>
                <a:cs typeface="Montserrat" pitchFamily="34" charset="-120"/>
              </a:rPr>
              <a:t>Evita quedarse atrapado en caminos infinitos</a:t>
            </a:r>
            <a:endParaRPr lang="en-US" sz="950" dirty="0"/>
          </a:p>
        </p:txBody>
      </p:sp>
      <p:sp>
        <p:nvSpPr>
          <p:cNvPr id="16" name="Text 14"/>
          <p:cNvSpPr/>
          <p:nvPr/>
        </p:nvSpPr>
        <p:spPr>
          <a:xfrm>
            <a:off x="758309" y="4105870"/>
            <a:ext cx="7747992" cy="197168"/>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384653"/>
                </a:solidFill>
                <a:latin typeface="Montserrat" pitchFamily="34" charset="0"/>
                <a:ea typeface="Montserrat" pitchFamily="34" charset="-122"/>
                <a:cs typeface="Montserrat" pitchFamily="34" charset="-120"/>
              </a:rPr>
              <a:t>Encuentra solución óptima en espacios de costo uniforme</a:t>
            </a:r>
            <a:endParaRPr lang="en-US" sz="950" dirty="0"/>
          </a:p>
        </p:txBody>
      </p:sp>
      <p:pic>
        <p:nvPicPr>
          <p:cNvPr id="17" name="Image 0" descr="preencoded.png">    </p:cNvPr>
          <p:cNvPicPr>
            <a:picLocks noChangeAspect="1"/>
          </p:cNvPicPr>
          <p:nvPr/>
        </p:nvPicPr>
        <p:blipFill>
          <a:blip r:embed="rId1"/>
          <a:stretch>
            <a:fillRect/>
          </a:stretch>
        </p:blipFill>
        <p:spPr>
          <a:xfrm>
            <a:off x="8814435" y="3034308"/>
            <a:ext cx="2952155" cy="766524"/>
          </a:xfrm>
          <a:prstGeom prst="rect">
            <a:avLst/>
          </a:prstGeom>
        </p:spPr>
      </p:pic>
      <p:pic>
        <p:nvPicPr>
          <p:cNvPr id="18" name="Image 1" descr="preencoded.png">    </p:cNvPr>
          <p:cNvPicPr>
            <a:picLocks noChangeAspect="1"/>
          </p:cNvPicPr>
          <p:nvPr/>
        </p:nvPicPr>
        <p:blipFill>
          <a:blip r:embed="rId2"/>
          <a:stretch>
            <a:fillRect/>
          </a:stretch>
        </p:blipFill>
        <p:spPr>
          <a:xfrm>
            <a:off x="8814435" y="3939421"/>
            <a:ext cx="2914055" cy="1179909"/>
          </a:xfrm>
          <a:prstGeom prst="rect">
            <a:avLst/>
          </a:prstGeom>
        </p:spPr>
      </p:pic>
      <p:pic>
        <p:nvPicPr>
          <p:cNvPr id="19" name="Image 2" descr="preencoded.png">    </p:cNvPr>
          <p:cNvPicPr>
            <a:picLocks noChangeAspect="1"/>
          </p:cNvPicPr>
          <p:nvPr/>
        </p:nvPicPr>
        <p:blipFill>
          <a:blip r:embed="rId3"/>
          <a:stretch>
            <a:fillRect/>
          </a:stretch>
        </p:blipFill>
        <p:spPr>
          <a:xfrm>
            <a:off x="8814435" y="5257919"/>
            <a:ext cx="2952155" cy="1829395"/>
          </a:xfrm>
          <a:prstGeom prst="rect">
            <a:avLst/>
          </a:prstGeom>
        </p:spPr>
      </p:pic>
      <p:sp>
        <p:nvSpPr>
          <p:cNvPr id="20" name="Text 15"/>
          <p:cNvSpPr/>
          <p:nvPr/>
        </p:nvSpPr>
        <p:spPr>
          <a:xfrm>
            <a:off x="8814435" y="7225903"/>
            <a:ext cx="5065157" cy="197168"/>
          </a:xfrm>
          <a:prstGeom prst="rect">
            <a:avLst/>
          </a:prstGeom>
          <a:noFill/>
          <a:ln/>
        </p:spPr>
        <p:txBody>
          <a:bodyPr wrap="none" lIns="0" tIns="0" rIns="0" bIns="0" rtlCol="0" anchor="t"/>
          <a:lstStyle/>
          <a:p>
            <a:pPr algn="l" indent="0" marL="0">
              <a:lnSpc>
                <a:spcPts val="1550"/>
              </a:lnSpc>
              <a:buNone/>
            </a:pPr>
            <a:endParaRPr lang="en-US" sz="9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2025-08-21T14:35:48Z</dcterms:created>
  <dcterms:modified xsi:type="dcterms:W3CDTF">2025-08-21T14:35:48Z</dcterms:modified>
</cp:coreProperties>
</file>